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Barlow" pitchFamily="2" charset="77"/>
      <p:regular r:id="rId53"/>
      <p:bold r:id="rId54"/>
      <p:italic r:id="rId55"/>
      <p:boldItalic r:id="rId56"/>
    </p:embeddedFont>
    <p:embeddedFont>
      <p:font typeface="Barlow Light" pitchFamily="2" charset="77"/>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Miriam Libre" pitchFamily="2" charset="-79"/>
      <p:regular r:id="rId65"/>
      <p:bold r:id="rId66"/>
    </p:embeddedFont>
    <p:embeddedFont>
      <p:font typeface="Roboto" panose="02000000000000000000" pitchFamily="2" charset="0"/>
      <p:regular r:id="rId67"/>
      <p:bold r:id="rId68"/>
      <p:italic r:id="rId69"/>
      <p:boldItalic r:id="rId70"/>
    </p:embeddedFont>
    <p:embeddedFont>
      <p:font typeface="Work Sans" pitchFamily="2" charset="77"/>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nlinelibrary.wiley.com/doi/abs/10.1080/0007131002001528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hedatamap.org/map2013/p17.ph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astcompany.com/90357561/this-ai-guesses-human-faces-based-only-on-their-voices?position=2&amp;campaign_date=0623201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shable.com/2014/04/30/facebooks-new-mantra-move-fast-with-sta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pcpsi.nih.gov/thro/directorsannouncement" TargetMode="External"/><Relationship Id="rId3" Type="http://schemas.openxmlformats.org/officeDocument/2006/relationships/hyperlink" Target="http://www.navajo-nsn.gov/News%20Releases/OPVP/2019/may/FOR%20IMMEDIATE%20RELEASE%20-%20Navajo%20Nation%20signs%20data%20sharing%20agreement%20to%20advance%20uranium%20exposure%20research%20efforts.pdf" TargetMode="External"/><Relationship Id="rId7" Type="http://schemas.openxmlformats.org/officeDocument/2006/relationships/hyperlink" Target="https://allofus.nih.gov/about/who-we-are/tribal-collaboration-working-group-all-us-research-program-advisory-panel/david-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chochildren.org/nih-echo-and-the-navajo-nation-make-history-with-new-data-sharing-and-use-agreement/" TargetMode="External"/><Relationship Id="rId5" Type="http://schemas.openxmlformats.org/officeDocument/2006/relationships/hyperlink" Target="https://www.sacnas.org/2019/05/22/tribal-data-sharing-agreement/" TargetMode="External"/><Relationship Id="rId4" Type="http://schemas.openxmlformats.org/officeDocument/2006/relationships/hyperlink" Target="https://dpcpsi.nih.gov/sites/default/files/dpcpsi/document/Meeting%20Summary_Tribal%20Genetic%20Research%20and%20Data%20Sharing%20Policy%20Workshop_508.pdf" TargetMode="External"/><Relationship Id="rId9" Type="http://schemas.openxmlformats.org/officeDocument/2006/relationships/hyperlink" Target="https://allofus.nih.gov/about/who-we-are/tribal-collaboration-working-group-all-us-research-program-advisory-pane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i.facebook.com/blog/new-way-to-assess-ai-bias-in-object-recognition-system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iocomplexity.virginia.edu/event/analyzing-deep-neural-networks-using-attribu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hirevue.com/customers/atlanta-public-schools-fills-vacancies-teacher-recruitment-softwa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bu.edu/anthrop/people/faculty/k-bridg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hitecollar.thenewinquiry.co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hitecollar.thenewinquiry.com/static/whitepaper.pdf"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aiblindspot.media.mit.edu/index.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r.educause.edu/multimedia/2019/7/ask-a-chief-privacy-offic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isualcapitalist.com/big-data-keeps-getting-bigg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ee4e9ce44_2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ee4e9ce44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ee4e9ce44_2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ee4e9ce44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Terms of service</a:t>
            </a:r>
            <a:endParaRPr/>
          </a:p>
          <a:p>
            <a:pPr marL="0" lvl="0" indent="0" algn="l" rtl="0">
              <a:spcBef>
                <a:spcPts val="0"/>
              </a:spcBef>
              <a:spcAft>
                <a:spcPts val="0"/>
              </a:spcAft>
              <a:buNone/>
            </a:pPr>
            <a:endParaRPr/>
          </a:p>
          <a:p>
            <a:pPr marL="0" lvl="0" indent="0" algn="l" rtl="0">
              <a:spcBef>
                <a:spcPts val="0"/>
              </a:spcBef>
              <a:spcAft>
                <a:spcPts val="0"/>
              </a:spcAft>
              <a:buNone/>
            </a:pPr>
            <a:r>
              <a:rPr lang="en"/>
              <a:t>Roomba sharing maps of your home with their commercial clients.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ee4e9ce44_2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ee4e9ce44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you share unknowingly (trackers, surveillance)</a:t>
            </a:r>
            <a:endParaRPr/>
          </a:p>
          <a:p>
            <a:pPr marL="0" lvl="0" indent="0" algn="l" rtl="0">
              <a:spcBef>
                <a:spcPts val="0"/>
              </a:spcBef>
              <a:spcAft>
                <a:spcPts val="0"/>
              </a:spcAft>
              <a:buNone/>
            </a:pPr>
            <a:r>
              <a:rPr lang="en"/>
              <a:t>Data shared against your will (doxing, data breaches)</a:t>
            </a:r>
            <a:endParaRPr/>
          </a:p>
          <a:p>
            <a:pPr marL="0" lvl="0" indent="0" algn="l" rtl="0">
              <a:spcBef>
                <a:spcPts val="0"/>
              </a:spcBef>
              <a:spcAft>
                <a:spcPts val="0"/>
              </a:spcAft>
              <a:buNone/>
            </a:pPr>
            <a:r>
              <a:rPr lang="en"/>
              <a:t>Data aggregated about you (data brokers, surveillant assemblage)</a:t>
            </a:r>
            <a:endParaRPr/>
          </a:p>
          <a:p>
            <a:pPr marL="0" lvl="0" indent="0" algn="l" rtl="0">
              <a:spcBef>
                <a:spcPts val="0"/>
              </a:spcBef>
              <a:spcAft>
                <a:spcPts val="0"/>
              </a:spcAft>
              <a:buNone/>
            </a:pPr>
            <a:r>
              <a:rPr lang="en"/>
              <a:t>Data about people similar to you (</a:t>
            </a:r>
            <a:endParaRPr/>
          </a:p>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ee4e9ce44_2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ee4e9ce44_2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you share unknowingly (trackers, surveillance)</a:t>
            </a:r>
            <a:endParaRPr/>
          </a:p>
          <a:p>
            <a:pPr marL="0" lvl="0" indent="0" algn="l" rtl="0">
              <a:spcBef>
                <a:spcPts val="0"/>
              </a:spcBef>
              <a:spcAft>
                <a:spcPts val="0"/>
              </a:spcAft>
              <a:buNone/>
            </a:pPr>
            <a:r>
              <a:rPr lang="en"/>
              <a:t>Data shared against your will (doxing, data breaches)</a:t>
            </a:r>
            <a:endParaRPr/>
          </a:p>
          <a:p>
            <a:pPr marL="0" lvl="0" indent="0" algn="l" rtl="0">
              <a:spcBef>
                <a:spcPts val="0"/>
              </a:spcBef>
              <a:spcAft>
                <a:spcPts val="0"/>
              </a:spcAft>
              <a:buNone/>
            </a:pPr>
            <a:r>
              <a:rPr lang="en"/>
              <a:t>Data aggregated about you (data brokers, surveillant assemblage)</a:t>
            </a:r>
            <a:endParaRPr/>
          </a:p>
          <a:p>
            <a:pPr marL="0" lvl="0" indent="0" algn="l" rtl="0">
              <a:spcBef>
                <a:spcPts val="0"/>
              </a:spcBef>
              <a:spcAft>
                <a:spcPts val="0"/>
              </a:spcAft>
              <a:buNone/>
            </a:pPr>
            <a:r>
              <a:rPr lang="en"/>
              <a:t>Data about people similar to you (</a:t>
            </a:r>
            <a:endParaRPr/>
          </a:p>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ee4e9ce44_2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ee4e9ce44_2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aggregated about you (data brokers, surveillant assemblage)</a:t>
            </a:r>
            <a:endParaRPr/>
          </a:p>
          <a:p>
            <a:pPr marL="0" lvl="0" indent="0" algn="l" rtl="0">
              <a:spcBef>
                <a:spcPts val="0"/>
              </a:spcBef>
              <a:spcAft>
                <a:spcPts val="0"/>
              </a:spcAft>
              <a:buNone/>
            </a:pPr>
            <a:r>
              <a:rPr lang="en" u="sng">
                <a:solidFill>
                  <a:schemeClr val="hlink"/>
                </a:solidFill>
                <a:hlinkClick r:id="rId3"/>
              </a:rPr>
              <a:t>https://onlinelibrary.wiley.com/doi/abs/10.1080/00071310020015280</a:t>
            </a:r>
            <a:endParaRPr/>
          </a:p>
          <a:p>
            <a:pPr marL="0" lvl="0" indent="0" algn="l" rtl="0">
              <a:spcBef>
                <a:spcPts val="0"/>
              </a:spcBef>
              <a:spcAft>
                <a:spcPts val="0"/>
              </a:spcAft>
              <a:buNone/>
            </a:pPr>
            <a:r>
              <a:rPr lang="en"/>
              <a:t>Data about people similar to you (</a:t>
            </a:r>
            <a:endParaRPr/>
          </a:p>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ee4e9ce44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ee4e9ce44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https://thedatamap.org/map2013/p17.php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ee4e9ce44_2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ee4e9ce44_2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about people similar to you (</a:t>
            </a:r>
            <a:endParaRPr/>
          </a:p>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ee4e9ce44_2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ee4e9ce44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ee4e9ce44_2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ee4e9ce44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https://www.fastcompany.com/90357561/this-ai-guesses-human-faces-based-only-on-their-voices?position=2&amp;campaign_date=06232019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f67a10f8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f67a10f8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https://www.singularityweblog.com/renee-cummings/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ee4e9ce44_2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ee4e9ce44_2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ee4e9ce44_2_2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ee4e9ce44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ee4e9ce44_2_4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ee4e9ce44_2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ee4e9ce44_2_4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ee4e9ce44_2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ee4e9ce44_2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ee4e9ce44_2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ee4e9ce44_2_5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ee4e9ce44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ee4e9ce44_2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ee4e9ce44_2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https://mashable.com/2014/04/30/facebooks-new-mantra-move-fast-with-stability/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ee4e9ce44_2_5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ee4e9ce44_2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5ee4e9ce44_2_5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5ee4e9ce44_2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ee4e9ce44_2_5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ee4e9ce44_2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5ee4e9ce44_2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5ee4e9ce44_2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ee4e9ce44_2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ee4e9ce44_2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Navajo Nation signs data sharing agreement to advance uranium exposure research efforts </a:t>
            </a:r>
            <a:r>
              <a:rPr lang="en" u="sng">
                <a:solidFill>
                  <a:schemeClr val="hlink"/>
                </a:solidFill>
                <a:hlinkClick r:id="rId3"/>
              </a:rPr>
              <a:t>http://www.navajo-nsn.gov/News%20Releases/OPVP/2019/may/FOR%20IMMEDIATE%20RELEASE%20-%20Navajo%20Nation%20signs%20data%20sharing%20agreement%20to%20advance%20uranium%20exposure%20research%20efforts.pdf</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Tribal Data Sharing</a:t>
            </a:r>
            <a:endParaRPr/>
          </a:p>
          <a:p>
            <a:pPr marL="0" lvl="0" indent="0" algn="l" rtl="0">
              <a:spcBef>
                <a:spcPts val="0"/>
              </a:spcBef>
              <a:spcAft>
                <a:spcPts val="0"/>
              </a:spcAft>
              <a:buClr>
                <a:schemeClr val="dk1"/>
              </a:buClr>
              <a:buSzPts val="1100"/>
              <a:buFont typeface="Arial"/>
              <a:buNone/>
            </a:pPr>
            <a:r>
              <a:rPr lang="en"/>
              <a:t>and Genetics Policy</a:t>
            </a:r>
            <a:endParaRPr/>
          </a:p>
          <a:p>
            <a:pPr marL="0" lvl="0" indent="0" algn="l" rtl="0">
              <a:spcBef>
                <a:spcPts val="0"/>
              </a:spcBef>
              <a:spcAft>
                <a:spcPts val="0"/>
              </a:spcAft>
              <a:buClr>
                <a:schemeClr val="dk1"/>
              </a:buClr>
              <a:buSzPts val="1100"/>
              <a:buFont typeface="Arial"/>
              <a:buNone/>
            </a:pPr>
            <a:r>
              <a:rPr lang="en"/>
              <a:t>Development Workshop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https://dpcpsi.nih.gov/sites/default/files/dpcpsi/document/Meeting%20Summary_Tribal%20Genetic%20Research%20and%20Data%20Sharing%20Policy%20Workshop_508.pdf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https://www.sacnas.org/2019/05/22/tribal-data-sharing-agreement/</a:t>
            </a:r>
            <a:endParaRPr/>
          </a:p>
          <a:p>
            <a:pPr marL="0" lvl="0" indent="0" algn="l" rtl="0">
              <a:spcBef>
                <a:spcPts val="0"/>
              </a:spcBef>
              <a:spcAft>
                <a:spcPts val="0"/>
              </a:spcAft>
              <a:buNone/>
            </a:pPr>
            <a:r>
              <a:rPr lang="en" u="sng">
                <a:solidFill>
                  <a:schemeClr val="hlink"/>
                </a:solidFill>
                <a:hlinkClick r:id="rId6"/>
              </a:rPr>
              <a:t>https://echochildren.org/nih-echo-and-the-navajo-nation-make-history-with-new-data-sharing-and-use-agreement/</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7"/>
              </a:rPr>
              <a:t>https://allofus.nih.gov/about/who-we-are/tribal-collaboration-working-group-all-us-research-program-advisory-panel/david-r</a:t>
            </a:r>
            <a:endParaRPr/>
          </a:p>
          <a:p>
            <a:pPr marL="0" lvl="0" indent="0" algn="l" rtl="0">
              <a:spcBef>
                <a:spcPts val="0"/>
              </a:spcBef>
              <a:spcAft>
                <a:spcPts val="0"/>
              </a:spcAft>
              <a:buNone/>
            </a:pPr>
            <a:r>
              <a:rPr lang="en" u="sng">
                <a:solidFill>
                  <a:schemeClr val="hlink"/>
                </a:solidFill>
                <a:hlinkClick r:id="rId8"/>
              </a:rPr>
              <a:t>https://dpcpsi.nih.gov/thro/directorsannouncement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9"/>
              </a:rPr>
              <a:t>https://allofus.nih.gov/about/who-we-are/tribal-collaboration-working-group-all-us-research-program-advisory-panel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ee4e9ce44_2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ee4e9ce44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f67a10f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f67a10f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ee4e9ce44_2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ee4e9ce44_2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https://ai.facebook.com/blog/new-way-to-assess-ai-bias-in-object-recognition-systems/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5ee4e9ce44_2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5ee4e9ce44_2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 Laugwitz</a:t>
            </a:r>
            <a:endParaRPr/>
          </a:p>
          <a:p>
            <a:pPr marL="0" lvl="0" indent="0" algn="l" rtl="0">
              <a:spcBef>
                <a:spcPts val="0"/>
              </a:spcBef>
              <a:spcAft>
                <a:spcPts val="0"/>
              </a:spcAft>
              <a:buNone/>
            </a:pPr>
            <a:r>
              <a:rPr lang="en"/>
              <a:t>Hochschule für Technik und Wirtschaft Berlin | HTW · Institute of Computer Engineering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ee4e9ce44_2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ee4e9ce44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https://www.theguardian.com/technology/2021/jun/06/microsofts-kate-crawford-ai-is-neither-artificial-nor-intelligent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df67a10f8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df67a10f8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https://biocomplexity.virginia.edu/event/analyzing-deep-neural-networks-using-attribution</a:t>
            </a:r>
            <a:endParaRPr/>
          </a:p>
          <a:p>
            <a:pPr marL="0" lvl="0" indent="0" algn="l" rtl="0">
              <a:spcBef>
                <a:spcPts val="0"/>
              </a:spcBef>
              <a:spcAft>
                <a:spcPts val="0"/>
              </a:spcAft>
              <a:buNone/>
            </a:pPr>
            <a:endParaRPr/>
          </a:p>
          <a:p>
            <a:pPr marL="0" lvl="0" indent="0" algn="l" rtl="0">
              <a:spcBef>
                <a:spcPts val="0"/>
              </a:spcBef>
              <a:spcAft>
                <a:spcPts val="0"/>
              </a:spcAft>
              <a:buNone/>
            </a:pPr>
            <a:r>
              <a:rPr lang="en"/>
              <a:t>Wolves and dogs</a:t>
            </a:r>
            <a:endParaRPr/>
          </a:p>
          <a:p>
            <a:pPr marL="0" lvl="0" indent="0" algn="l" rtl="0">
              <a:spcBef>
                <a:spcPts val="0"/>
              </a:spcBef>
              <a:spcAft>
                <a:spcPts val="0"/>
              </a:spcAft>
              <a:buNone/>
            </a:pPr>
            <a:r>
              <a:rPr lang="en"/>
              <a:t>https://arxiv.org/abs/1602.04938</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ee4e9ce44_2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ee4e9ce44_2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ee4e9ce44_2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ee4e9ce44_2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f67a10f8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f67a10f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5ee4e9ce44_2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5ee4e9ce44_2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https://www.hirevue.com/customers/atlanta-public-schools-fills-vacancies-teacher-recruitment-software</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ee4e9ce44_2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ee4e9ce44_2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http://www.bu.edu/anthrop/people/faculty/k-bridges/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ee4e9ce44_2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ee4e9ce44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5ee4e9ce44_2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5ee4e9ce44_2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5ee4e9ce44_2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5ee4e9ce44_2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5ee4e9ce44_2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5ee4e9ce44_2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https://whitecollar.thenewinquiry.com/</a:t>
            </a:r>
            <a:endParaRPr/>
          </a:p>
          <a:p>
            <a:pPr marL="0" lvl="0" indent="0" algn="l" rtl="0">
              <a:spcBef>
                <a:spcPts val="0"/>
              </a:spcBef>
              <a:spcAft>
                <a:spcPts val="0"/>
              </a:spcAft>
              <a:buNone/>
            </a:pPr>
            <a:r>
              <a:rPr lang="en" u="sng">
                <a:solidFill>
                  <a:schemeClr val="hlink"/>
                </a:solidFill>
                <a:hlinkClick r:id="rId4"/>
              </a:rPr>
              <a:t>https://whitecollar.thenewinquiry.com/static/whitepaper.pdf</a:t>
            </a:r>
            <a:endParaRPr/>
          </a:p>
          <a:p>
            <a:pPr marL="0" lvl="0" indent="0" algn="l" rtl="0">
              <a:spcBef>
                <a:spcPts val="0"/>
              </a:spcBef>
              <a:spcAft>
                <a:spcPts val="0"/>
              </a:spcAft>
              <a:buNone/>
            </a:pPr>
            <a:r>
              <a:rPr lang="en"/>
              <a:t>Turning the tables on predictive policing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ee4e9ce44_2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ee4e9ce44_2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authors also helpfully provide a composite face of the perpetrators of financial crime, so you can keep a look out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ee4e9ce44_2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ee4e9ce44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ee4e9ce44_2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5ee4e9ce44_2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you exchange your privacy for this benefit?</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5ee4e9ce44_2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5ee4e9ce44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ee5b06c8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5ee5b06c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ee4e9ce44_2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ee4e9ce44_2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http://aiblindspot.media.mit.edu/index.html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ee4e9ce44_2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ee4e9ce44_2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e4e9ce44_2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e4e9ce44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https://er.educause.edu/multimedia/2019/7/ask-a-chief-privacy-officer?utm_source=Informz&amp;utm_medium=Email&amp;utm_campaign=ER#_zs7WcMe1_zlcBO06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ee4e9ce44_2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ee4e9ce44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ee4e9ce44_2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ee4e9ce44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ee4e9ce44_2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ee4e9ce44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you share willingly (posts, likes)</a:t>
            </a:r>
            <a:endParaRPr/>
          </a:p>
          <a:p>
            <a:pPr marL="0" lvl="0" indent="0" algn="l" rtl="0">
              <a:spcBef>
                <a:spcPts val="0"/>
              </a:spcBef>
              <a:spcAft>
                <a:spcPts val="0"/>
              </a:spcAft>
              <a:buNone/>
            </a:pPr>
            <a:r>
              <a:rPr lang="en"/>
              <a:t>Data you share grudgingly (dark patterns, coercion)</a:t>
            </a:r>
            <a:endParaRPr/>
          </a:p>
          <a:p>
            <a:pPr marL="0" lvl="0" indent="0" algn="l" rtl="0">
              <a:spcBef>
                <a:spcPts val="0"/>
              </a:spcBef>
              <a:spcAft>
                <a:spcPts val="0"/>
              </a:spcAft>
              <a:buNone/>
            </a:pPr>
            <a:r>
              <a:rPr lang="en"/>
              <a:t>Data you share unknowingly (trackers, surveillance)</a:t>
            </a:r>
            <a:endParaRPr/>
          </a:p>
          <a:p>
            <a:pPr marL="0" lvl="0" indent="0" algn="l" rtl="0">
              <a:spcBef>
                <a:spcPts val="0"/>
              </a:spcBef>
              <a:spcAft>
                <a:spcPts val="0"/>
              </a:spcAft>
              <a:buNone/>
            </a:pPr>
            <a:r>
              <a:rPr lang="en"/>
              <a:t>Data shared against your will (doxing, data breaches)</a:t>
            </a:r>
            <a:endParaRPr/>
          </a:p>
          <a:p>
            <a:pPr marL="0" lvl="0" indent="0" algn="l" rtl="0">
              <a:spcBef>
                <a:spcPts val="0"/>
              </a:spcBef>
              <a:spcAft>
                <a:spcPts val="0"/>
              </a:spcAft>
              <a:buNone/>
            </a:pPr>
            <a:r>
              <a:rPr lang="en"/>
              <a:t>Data aggregated about you (data brokers, surveillant assemblage)</a:t>
            </a:r>
            <a:endParaRPr/>
          </a:p>
          <a:p>
            <a:pPr marL="0" lvl="0" indent="0" algn="l" rtl="0">
              <a:spcBef>
                <a:spcPts val="0"/>
              </a:spcBef>
              <a:spcAft>
                <a:spcPts val="0"/>
              </a:spcAft>
              <a:buNone/>
            </a:pPr>
            <a:r>
              <a:rPr lang="en"/>
              <a:t>Data about people similar to you (</a:t>
            </a:r>
            <a:endParaRPr/>
          </a:p>
          <a:p>
            <a:pPr marL="0" lvl="0" indent="0" algn="l" rtl="0">
              <a:spcBef>
                <a:spcPts val="0"/>
              </a:spcBef>
              <a:spcAft>
                <a:spcPts val="0"/>
              </a:spcAft>
              <a:buNone/>
            </a:pPr>
            <a:r>
              <a:rPr lang="en"/>
              <a:t>Models &amp; Predictions about you (risk scores, emotions)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ee4e9ce44_2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ee4e9ce4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https://www.visualcapitalist.com/big-data-keeps-getting-bigger/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56" name="Google Shape;56;p14"/>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14"/>
          <p:cNvGrpSpPr/>
          <p:nvPr/>
        </p:nvGrpSpPr>
        <p:grpSpPr>
          <a:xfrm>
            <a:off x="557947" y="-9"/>
            <a:ext cx="1564584" cy="2825099"/>
            <a:chOff x="0" y="855663"/>
            <a:chExt cx="1257300" cy="2270250"/>
          </a:xfrm>
        </p:grpSpPr>
        <p:sp>
          <p:nvSpPr>
            <p:cNvPr id="58" name="Google Shape;58;p14"/>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4"/>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4"/>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4"/>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4"/>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4"/>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4"/>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4"/>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 name="Google Shape;66;p14"/>
          <p:cNvGrpSpPr/>
          <p:nvPr/>
        </p:nvGrpSpPr>
        <p:grpSpPr>
          <a:xfrm rot="-5400000">
            <a:off x="7256368" y="-405553"/>
            <a:ext cx="1043197" cy="2732065"/>
            <a:chOff x="7556500" y="3806825"/>
            <a:chExt cx="838313" cy="2195488"/>
          </a:xfrm>
        </p:grpSpPr>
        <p:sp>
          <p:nvSpPr>
            <p:cNvPr id="67" name="Google Shape;67;p14"/>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4"/>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4"/>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4"/>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4"/>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4"/>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4"/>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4"/>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4"/>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4"/>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4"/>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14"/>
          <p:cNvGrpSpPr/>
          <p:nvPr/>
        </p:nvGrpSpPr>
        <p:grpSpPr>
          <a:xfrm rot="5400000">
            <a:off x="527351" y="2768116"/>
            <a:ext cx="1389642" cy="2444192"/>
            <a:chOff x="4395788" y="4144963"/>
            <a:chExt cx="1058775" cy="1862100"/>
          </a:xfrm>
        </p:grpSpPr>
        <p:sp>
          <p:nvSpPr>
            <p:cNvPr id="79" name="Google Shape;79;p14"/>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4"/>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4"/>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82;p14"/>
          <p:cNvGrpSpPr/>
          <p:nvPr/>
        </p:nvGrpSpPr>
        <p:grpSpPr>
          <a:xfrm rot="10800000">
            <a:off x="6869501" y="2412068"/>
            <a:ext cx="1768658" cy="2731445"/>
            <a:chOff x="6545263" y="855663"/>
            <a:chExt cx="1469962" cy="2270150"/>
          </a:xfrm>
        </p:grpSpPr>
        <p:sp>
          <p:nvSpPr>
            <p:cNvPr id="83" name="Google Shape;83;p14"/>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4"/>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4"/>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4"/>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4"/>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4"/>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4"/>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4"/>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4"/>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2"/>
        <p:cNvGrpSpPr/>
        <p:nvPr/>
      </p:nvGrpSpPr>
      <p:grpSpPr>
        <a:xfrm>
          <a:off x="0" y="0"/>
          <a:ext cx="0" cy="0"/>
          <a:chOff x="0" y="0"/>
          <a:chExt cx="0" cy="0"/>
        </a:xfrm>
      </p:grpSpPr>
      <p:sp>
        <p:nvSpPr>
          <p:cNvPr id="93" name="Google Shape;93;p15"/>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95" name="Google Shape;95;p15"/>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96" name="Google Shape;96;p15"/>
          <p:cNvGrpSpPr/>
          <p:nvPr/>
        </p:nvGrpSpPr>
        <p:grpSpPr>
          <a:xfrm rot="-5400000">
            <a:off x="7456019" y="290004"/>
            <a:ext cx="1223732" cy="2152215"/>
            <a:chOff x="4395788" y="4144963"/>
            <a:chExt cx="1058775" cy="1862100"/>
          </a:xfrm>
        </p:grpSpPr>
        <p:sp>
          <p:nvSpPr>
            <p:cNvPr id="97" name="Google Shape;97;p15"/>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5"/>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5"/>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 name="Google Shape;100;p15"/>
          <p:cNvGrpSpPr/>
          <p:nvPr/>
        </p:nvGrpSpPr>
        <p:grpSpPr>
          <a:xfrm rot="-5400000">
            <a:off x="721039" y="2564836"/>
            <a:ext cx="1106346" cy="2548423"/>
            <a:chOff x="3357563" y="850900"/>
            <a:chExt cx="957212" cy="2204900"/>
          </a:xfrm>
        </p:grpSpPr>
        <p:sp>
          <p:nvSpPr>
            <p:cNvPr id="101" name="Google Shape;101;p15"/>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5"/>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5"/>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04"/>
        <p:cNvGrpSpPr/>
        <p:nvPr/>
      </p:nvGrpSpPr>
      <p:grpSpPr>
        <a:xfrm>
          <a:off x="0" y="0"/>
          <a:ext cx="0" cy="0"/>
          <a:chOff x="0" y="0"/>
          <a:chExt cx="0" cy="0"/>
        </a:xfrm>
      </p:grpSpPr>
      <p:sp>
        <p:nvSpPr>
          <p:cNvPr id="105" name="Google Shape;105;p16"/>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108" name="Google Shape;108;p16"/>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109" name="Google Shape;109;p16"/>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0" name="Google Shape;110;p16"/>
          <p:cNvGrpSpPr/>
          <p:nvPr/>
        </p:nvGrpSpPr>
        <p:grpSpPr>
          <a:xfrm>
            <a:off x="6876950" y="3340125"/>
            <a:ext cx="2267050" cy="1803375"/>
            <a:chOff x="9925050" y="4203700"/>
            <a:chExt cx="2267050" cy="1803375"/>
          </a:xfrm>
        </p:grpSpPr>
        <p:sp>
          <p:nvSpPr>
            <p:cNvPr id="111" name="Google Shape;111;p16"/>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123;p16"/>
          <p:cNvGrpSpPr/>
          <p:nvPr/>
        </p:nvGrpSpPr>
        <p:grpSpPr>
          <a:xfrm>
            <a:off x="0" y="0"/>
            <a:ext cx="2266938" cy="1754200"/>
            <a:chOff x="9598025" y="882650"/>
            <a:chExt cx="2266938" cy="1754200"/>
          </a:xfrm>
        </p:grpSpPr>
        <p:sp>
          <p:nvSpPr>
            <p:cNvPr id="124" name="Google Shape;124;p16"/>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8"/>
        <p:cNvGrpSpPr/>
        <p:nvPr/>
      </p:nvGrpSpPr>
      <p:grpSpPr>
        <a:xfrm>
          <a:off x="0" y="0"/>
          <a:ext cx="0" cy="0"/>
          <a:chOff x="0" y="0"/>
          <a:chExt cx="0" cy="0"/>
        </a:xfrm>
      </p:grpSpPr>
      <p:sp>
        <p:nvSpPr>
          <p:cNvPr id="129" name="Google Shape;129;p1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1" name="Google Shape;131;p17"/>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32" name="Google Shape;132;p17"/>
          <p:cNvGrpSpPr/>
          <p:nvPr/>
        </p:nvGrpSpPr>
        <p:grpSpPr>
          <a:xfrm>
            <a:off x="6422240" y="-62"/>
            <a:ext cx="1652475" cy="2270250"/>
            <a:chOff x="0" y="855663"/>
            <a:chExt cx="1652475" cy="2270250"/>
          </a:xfrm>
        </p:grpSpPr>
        <p:sp>
          <p:nvSpPr>
            <p:cNvPr id="133" name="Google Shape;133;p17"/>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7"/>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7"/>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7"/>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7"/>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7"/>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7"/>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7"/>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7"/>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 name="Google Shape;142;p17"/>
          <p:cNvGrpSpPr/>
          <p:nvPr/>
        </p:nvGrpSpPr>
        <p:grpSpPr>
          <a:xfrm>
            <a:off x="7106138" y="2674863"/>
            <a:ext cx="1551087" cy="2468625"/>
            <a:chOff x="715963" y="3538538"/>
            <a:chExt cx="1551087" cy="2468625"/>
          </a:xfrm>
        </p:grpSpPr>
        <p:sp>
          <p:nvSpPr>
            <p:cNvPr id="143" name="Google Shape;143;p17"/>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7"/>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7"/>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7"/>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7"/>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7"/>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7"/>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7"/>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7"/>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7"/>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7"/>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54"/>
        <p:cNvGrpSpPr/>
        <p:nvPr/>
      </p:nvGrpSpPr>
      <p:grpSpPr>
        <a:xfrm>
          <a:off x="0" y="0"/>
          <a:ext cx="0" cy="0"/>
          <a:chOff x="0" y="0"/>
          <a:chExt cx="0" cy="0"/>
        </a:xfrm>
      </p:grpSpPr>
      <p:sp>
        <p:nvSpPr>
          <p:cNvPr id="155" name="Google Shape;155;p1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8" name="Google Shape;158;p18"/>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59" name="Google Shape;159;p18"/>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60" name="Google Shape;160;p1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61" name="Google Shape;161;p18"/>
          <p:cNvGrpSpPr/>
          <p:nvPr/>
        </p:nvGrpSpPr>
        <p:grpSpPr>
          <a:xfrm>
            <a:off x="6489150" y="0"/>
            <a:ext cx="1882725" cy="2446200"/>
            <a:chOff x="3357563" y="850900"/>
            <a:chExt cx="1882725" cy="2446200"/>
          </a:xfrm>
        </p:grpSpPr>
        <p:sp>
          <p:nvSpPr>
            <p:cNvPr id="162" name="Google Shape;162;p18"/>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8"/>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8"/>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8"/>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8"/>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8"/>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8"/>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8"/>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8"/>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8"/>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8"/>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175;p18"/>
          <p:cNvGrpSpPr/>
          <p:nvPr/>
        </p:nvGrpSpPr>
        <p:grpSpPr>
          <a:xfrm>
            <a:off x="6488950" y="3281388"/>
            <a:ext cx="2149388" cy="1862100"/>
            <a:chOff x="3305175" y="4144963"/>
            <a:chExt cx="2149388" cy="1862100"/>
          </a:xfrm>
        </p:grpSpPr>
        <p:sp>
          <p:nvSpPr>
            <p:cNvPr id="176" name="Google Shape;176;p18"/>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8"/>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8"/>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8"/>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8"/>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8"/>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8"/>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8"/>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8"/>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85"/>
        <p:cNvGrpSpPr/>
        <p:nvPr/>
      </p:nvGrpSpPr>
      <p:grpSpPr>
        <a:xfrm>
          <a:off x="0" y="0"/>
          <a:ext cx="0" cy="0"/>
          <a:chOff x="0" y="0"/>
          <a:chExt cx="0" cy="0"/>
        </a:xfrm>
      </p:grpSpPr>
      <p:sp>
        <p:nvSpPr>
          <p:cNvPr id="186" name="Google Shape;186;p1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9" name="Google Shape;189;p19"/>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0" name="Google Shape;190;p19"/>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1" name="Google Shape;191;p19"/>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2" name="Google Shape;192;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93" name="Google Shape;193;p19"/>
          <p:cNvGrpSpPr/>
          <p:nvPr/>
        </p:nvGrpSpPr>
        <p:grpSpPr>
          <a:xfrm>
            <a:off x="6405913" y="-12"/>
            <a:ext cx="2347900" cy="2270150"/>
            <a:chOff x="6545263" y="855663"/>
            <a:chExt cx="2347900" cy="2270150"/>
          </a:xfrm>
        </p:grpSpPr>
        <p:sp>
          <p:nvSpPr>
            <p:cNvPr id="194" name="Google Shape;194;p19"/>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9"/>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9"/>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9"/>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9"/>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9"/>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9"/>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9"/>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9"/>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9"/>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9"/>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9"/>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9"/>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19"/>
          <p:cNvGrpSpPr/>
          <p:nvPr/>
        </p:nvGrpSpPr>
        <p:grpSpPr>
          <a:xfrm>
            <a:off x="6707938" y="2948000"/>
            <a:ext cx="1732075" cy="2195488"/>
            <a:chOff x="6662738" y="3806825"/>
            <a:chExt cx="1732075" cy="2195488"/>
          </a:xfrm>
        </p:grpSpPr>
        <p:sp>
          <p:nvSpPr>
            <p:cNvPr id="208" name="Google Shape;208;p19"/>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9"/>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9"/>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9"/>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9"/>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9"/>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9"/>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9"/>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9"/>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9"/>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9"/>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9"/>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9"/>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9"/>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9"/>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9"/>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9"/>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9"/>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6"/>
        <p:cNvGrpSpPr/>
        <p:nvPr/>
      </p:nvGrpSpPr>
      <p:grpSpPr>
        <a:xfrm>
          <a:off x="0" y="0"/>
          <a:ext cx="0" cy="0"/>
          <a:chOff x="0" y="0"/>
          <a:chExt cx="0" cy="0"/>
        </a:xfrm>
      </p:grpSpPr>
      <p:sp>
        <p:nvSpPr>
          <p:cNvPr id="227" name="Google Shape;227;p2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0" name="Google Shape;230;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31" name="Google Shape;231;p20"/>
          <p:cNvGrpSpPr/>
          <p:nvPr/>
        </p:nvGrpSpPr>
        <p:grpSpPr>
          <a:xfrm>
            <a:off x="6707938" y="2948000"/>
            <a:ext cx="1732075" cy="2195488"/>
            <a:chOff x="6662738" y="3806825"/>
            <a:chExt cx="1732075" cy="2195488"/>
          </a:xfrm>
        </p:grpSpPr>
        <p:sp>
          <p:nvSpPr>
            <p:cNvPr id="232" name="Google Shape;232;p20"/>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0"/>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0"/>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0"/>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0"/>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0"/>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0"/>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0"/>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0"/>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0"/>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0"/>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0"/>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0"/>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0"/>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0"/>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0"/>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0"/>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0"/>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 name="Google Shape;250;p20"/>
          <p:cNvGrpSpPr/>
          <p:nvPr/>
        </p:nvGrpSpPr>
        <p:grpSpPr>
          <a:xfrm rot="10800000">
            <a:off x="6518888" y="-12"/>
            <a:ext cx="1551087" cy="2468625"/>
            <a:chOff x="715963" y="3538538"/>
            <a:chExt cx="1551087" cy="2468625"/>
          </a:xfrm>
        </p:grpSpPr>
        <p:sp>
          <p:nvSpPr>
            <p:cNvPr id="251" name="Google Shape;251;p20"/>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0"/>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0"/>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0"/>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0"/>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0"/>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0"/>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0"/>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0"/>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0"/>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0"/>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2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66" name="Google Shape;266;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67"/>
        <p:cNvGrpSpPr/>
        <p:nvPr/>
      </p:nvGrpSpPr>
      <p:grpSpPr>
        <a:xfrm>
          <a:off x="0" y="0"/>
          <a:ext cx="0" cy="0"/>
          <a:chOff x="0" y="0"/>
          <a:chExt cx="0" cy="0"/>
        </a:xfrm>
      </p:grpSpPr>
      <p:sp>
        <p:nvSpPr>
          <p:cNvPr id="268" name="Google Shape;268;p2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71"/>
        <p:cNvGrpSpPr/>
        <p:nvPr/>
      </p:nvGrpSpPr>
      <p:grpSpPr>
        <a:xfrm>
          <a:off x="0" y="0"/>
          <a:ext cx="0" cy="0"/>
          <a:chOff x="0" y="0"/>
          <a:chExt cx="0" cy="0"/>
        </a:xfrm>
      </p:grpSpPr>
      <p:sp>
        <p:nvSpPr>
          <p:cNvPr id="272" name="Google Shape;272;p23"/>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75"/>
        <p:cNvGrpSpPr/>
        <p:nvPr/>
      </p:nvGrpSpPr>
      <p:grpSpPr>
        <a:xfrm>
          <a:off x="0" y="0"/>
          <a:ext cx="0" cy="0"/>
          <a:chOff x="0" y="0"/>
          <a:chExt cx="0" cy="0"/>
        </a:xfrm>
      </p:grpSpPr>
      <p:sp>
        <p:nvSpPr>
          <p:cNvPr id="276" name="Google Shape;276;p24"/>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79"/>
        <p:cNvGrpSpPr/>
        <p:nvPr/>
      </p:nvGrpSpPr>
      <p:grpSpPr>
        <a:xfrm>
          <a:off x="0" y="0"/>
          <a:ext cx="0" cy="0"/>
          <a:chOff x="0" y="0"/>
          <a:chExt cx="0" cy="0"/>
        </a:xfrm>
      </p:grpSpPr>
      <p:sp>
        <p:nvSpPr>
          <p:cNvPr id="280" name="Google Shape;28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1" name="Google Shape;281;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2" name="Google Shape;28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52" name="Google Shape;52;p13"/>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hyperlink" Target="https://sites.google.com/site/sundararajanmukun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hyperlink" Target="https://www.youtube.com/watch?v=QxuyfWoVV9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hyperlink" Target="http://aiblindspot.media.mit.edu/index.html"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hyperlink" Target="https://www.slidescarnival.com/roderigo-free-presentation-template/2154" TargetMode="External"/><Relationship Id="rId5" Type="http://schemas.openxmlformats.org/officeDocument/2006/relationships/hyperlink" Target="https://aiethics.princeton.edu/case-studies/case-study-pdfs/" TargetMode="External"/><Relationship Id="rId4" Type="http://schemas.openxmlformats.org/officeDocument/2006/relationships/hyperlink" Target="http://ai.stanford.edu/blog/ethical-best-practi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88" name="Google Shape;288;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p:txBody>
      </p:sp>
      <p:pic>
        <p:nvPicPr>
          <p:cNvPr id="289" name="Google Shape;289;p26"/>
          <p:cNvPicPr preferRelativeResize="0"/>
          <p:nvPr/>
        </p:nvPicPr>
        <p:blipFill rotWithShape="1">
          <a:blip r:embed="rId3">
            <a:alphaModFix/>
          </a:blip>
          <a:srcRect l="1629" t="16411" r="1405" b="14076"/>
          <a:stretch/>
        </p:blipFill>
        <p:spPr>
          <a:xfrm>
            <a:off x="279576" y="452625"/>
            <a:ext cx="8584825" cy="37389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70" name="Google Shape;370;p35"/>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371" name="Google Shape;371;p35"/>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373" name="Google Shape;373;p35"/>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Data shared grudgingly </a:t>
            </a:r>
            <a:endParaRPr sz="3600" b="1">
              <a:latin typeface="Barlow"/>
              <a:ea typeface="Barlow"/>
              <a:cs typeface="Barlow"/>
              <a:sym typeface="Barlow"/>
            </a:endParaRPr>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74" name="Google Shape;374;p35"/>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75" name="Google Shape;375;p35"/>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76" name="Google Shape;376;p35"/>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377" name="Google Shape;377;p35"/>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78" name="Google Shape;378;p35"/>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379" name="Google Shape;379;p35"/>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6595875" y="194400"/>
            <a:ext cx="1862100" cy="17004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txBox="1"/>
          <p:nvPr/>
        </p:nvSpPr>
        <p:spPr>
          <a:xfrm>
            <a:off x="4682900" y="998000"/>
            <a:ext cx="7349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383" name="Google Shape;383;p35"/>
          <p:cNvSpPr txBox="1">
            <a:spLocks noGrp="1"/>
          </p:cNvSpPr>
          <p:nvPr>
            <p:ph type="subTitle" idx="1"/>
          </p:nvPr>
        </p:nvSpPr>
        <p:spPr>
          <a:xfrm>
            <a:off x="6685246" y="443910"/>
            <a:ext cx="1669500" cy="997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000" b="1">
                <a:latin typeface="Barlow"/>
                <a:ea typeface="Barlow"/>
                <a:cs typeface="Barlow"/>
                <a:sym typeface="Barlow"/>
              </a:rPr>
              <a:t>Dark Patterns</a:t>
            </a:r>
            <a:endParaRPr sz="3000" b="1">
              <a:latin typeface="Barlow"/>
              <a:ea typeface="Barlow"/>
              <a:cs typeface="Barlow"/>
              <a:sym typeface="Barlow"/>
            </a:endParaRPr>
          </a:p>
        </p:txBody>
      </p:sp>
      <p:sp>
        <p:nvSpPr>
          <p:cNvPr id="384" name="Google Shape;384;p35"/>
          <p:cNvSpPr/>
          <p:nvPr/>
        </p:nvSpPr>
        <p:spPr>
          <a:xfrm>
            <a:off x="7574500" y="2101525"/>
            <a:ext cx="14421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txBox="1">
            <a:spLocks noGrp="1"/>
          </p:cNvSpPr>
          <p:nvPr>
            <p:ph type="subTitle" idx="1"/>
          </p:nvPr>
        </p:nvSpPr>
        <p:spPr>
          <a:xfrm>
            <a:off x="7345900" y="2074238"/>
            <a:ext cx="1862100" cy="1342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T.O.S.</a:t>
            </a:r>
            <a:endParaRPr sz="2600" b="1">
              <a:latin typeface="Barlow"/>
              <a:ea typeface="Barlow"/>
              <a:cs typeface="Barlow"/>
              <a:sym typeface="Barlow"/>
            </a:endParaRPr>
          </a:p>
        </p:txBody>
      </p:sp>
      <p:sp>
        <p:nvSpPr>
          <p:cNvPr id="386" name="Google Shape;386;p35"/>
          <p:cNvSpPr txBox="1"/>
          <p:nvPr/>
        </p:nvSpPr>
        <p:spPr>
          <a:xfrm>
            <a:off x="0" y="3286650"/>
            <a:ext cx="2080500" cy="20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Is the ability to “opt out” distributed equally?</a:t>
            </a:r>
            <a:endParaRPr sz="2800" b="1" i="1">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92" name="Google Shape;392;p36"/>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393" name="Google Shape;393;p36"/>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395" name="Google Shape;395;p36"/>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96" name="Google Shape;396;p36"/>
          <p:cNvSpPr txBox="1">
            <a:spLocks noGrp="1"/>
          </p:cNvSpPr>
          <p:nvPr>
            <p:ph type="subTitle" idx="1"/>
          </p:nvPr>
        </p:nvSpPr>
        <p:spPr>
          <a:xfrm>
            <a:off x="15195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Data shared unknowingly</a:t>
            </a:r>
            <a:endParaRPr sz="3600" b="1">
              <a:latin typeface="Barlow"/>
              <a:ea typeface="Barlow"/>
              <a:cs typeface="Barlow"/>
              <a:sym typeface="Barlow"/>
            </a:endParaRPr>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97" name="Google Shape;397;p36"/>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98" name="Google Shape;398;p36"/>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399" name="Google Shape;399;p36"/>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00" name="Google Shape;400;p36"/>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401" name="Google Shape;401;p36"/>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6367275" y="-4900"/>
            <a:ext cx="2256300" cy="20526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txBox="1">
            <a:spLocks noGrp="1"/>
          </p:cNvSpPr>
          <p:nvPr>
            <p:ph type="subTitle" idx="1"/>
          </p:nvPr>
        </p:nvSpPr>
        <p:spPr>
          <a:xfrm>
            <a:off x="6269450" y="443900"/>
            <a:ext cx="2460900" cy="9891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000" b="1">
                <a:latin typeface="Barlow"/>
                <a:ea typeface="Barlow"/>
                <a:cs typeface="Barlow"/>
                <a:sym typeface="Barlow"/>
              </a:rPr>
              <a:t>Surveillance</a:t>
            </a:r>
            <a:endParaRPr sz="3000" b="1">
              <a:latin typeface="Barlow"/>
              <a:ea typeface="Barlow"/>
              <a:cs typeface="Barlow"/>
              <a:sym typeface="Barlow"/>
            </a:endParaRPr>
          </a:p>
        </p:txBody>
      </p:sp>
      <p:sp>
        <p:nvSpPr>
          <p:cNvPr id="405" name="Google Shape;405;p36"/>
          <p:cNvSpPr/>
          <p:nvPr/>
        </p:nvSpPr>
        <p:spPr>
          <a:xfrm>
            <a:off x="7574500" y="2101525"/>
            <a:ext cx="1433100" cy="14664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txBox="1">
            <a:spLocks noGrp="1"/>
          </p:cNvSpPr>
          <p:nvPr>
            <p:ph type="subTitle" idx="1"/>
          </p:nvPr>
        </p:nvSpPr>
        <p:spPr>
          <a:xfrm>
            <a:off x="7345900" y="2226648"/>
            <a:ext cx="1862100" cy="10812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Trackers</a:t>
            </a:r>
            <a:endParaRPr sz="2600" b="1">
              <a:latin typeface="Barlow"/>
              <a:ea typeface="Barlow"/>
              <a:cs typeface="Barlow"/>
              <a:sym typeface="Barlow"/>
            </a:endParaRPr>
          </a:p>
        </p:txBody>
      </p:sp>
      <p:sp>
        <p:nvSpPr>
          <p:cNvPr id="407" name="Google Shape;407;p36"/>
          <p:cNvSpPr txBox="1"/>
          <p:nvPr/>
        </p:nvSpPr>
        <p:spPr>
          <a:xfrm>
            <a:off x="0" y="4105650"/>
            <a:ext cx="2080500" cy="10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What about consent?</a:t>
            </a:r>
            <a:endParaRPr sz="2800" b="1" i="1">
              <a:latin typeface="Barlow"/>
              <a:ea typeface="Barlow"/>
              <a:cs typeface="Barlow"/>
              <a:sym typeface="Barlow"/>
            </a:endParaRPr>
          </a:p>
        </p:txBody>
      </p:sp>
      <p:sp>
        <p:nvSpPr>
          <p:cNvPr id="408" name="Google Shape;408;p36"/>
          <p:cNvSpPr/>
          <p:nvPr/>
        </p:nvSpPr>
        <p:spPr>
          <a:xfrm>
            <a:off x="214325" y="2525125"/>
            <a:ext cx="1560000" cy="1335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txBox="1">
            <a:spLocks noGrp="1"/>
          </p:cNvSpPr>
          <p:nvPr>
            <p:ph type="subTitle" idx="1"/>
          </p:nvPr>
        </p:nvSpPr>
        <p:spPr>
          <a:xfrm>
            <a:off x="63275" y="2535823"/>
            <a:ext cx="1862100" cy="10812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Data exhaust</a:t>
            </a:r>
            <a:endParaRPr sz="2600" b="1">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15" name="Google Shape;415;p37"/>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416" name="Google Shape;416;p37"/>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418" name="Google Shape;418;p37"/>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19" name="Google Shape;419;p37"/>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20" name="Google Shape;420;p37"/>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Data shared illegally </a:t>
            </a:r>
            <a:endParaRPr sz="3600" b="1">
              <a:latin typeface="Barlow"/>
              <a:ea typeface="Barlow"/>
              <a:cs typeface="Barlow"/>
              <a:sym typeface="Barlow"/>
            </a:endParaRPr>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21" name="Google Shape;421;p37"/>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422" name="Google Shape;422;p37"/>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23" name="Google Shape;423;p37"/>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424" name="Google Shape;424;p37"/>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6595875" y="194400"/>
            <a:ext cx="1862100" cy="17004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txBox="1"/>
          <p:nvPr/>
        </p:nvSpPr>
        <p:spPr>
          <a:xfrm>
            <a:off x="4682900" y="998000"/>
            <a:ext cx="7349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428" name="Google Shape;428;p37"/>
          <p:cNvSpPr txBox="1">
            <a:spLocks noGrp="1"/>
          </p:cNvSpPr>
          <p:nvPr>
            <p:ph type="subTitle" idx="1"/>
          </p:nvPr>
        </p:nvSpPr>
        <p:spPr>
          <a:xfrm>
            <a:off x="6685246" y="443910"/>
            <a:ext cx="1669500" cy="997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000" b="1">
                <a:latin typeface="Barlow"/>
                <a:ea typeface="Barlow"/>
                <a:cs typeface="Barlow"/>
                <a:sym typeface="Barlow"/>
              </a:rPr>
              <a:t>Data</a:t>
            </a:r>
            <a:br>
              <a:rPr lang="en" sz="3000" b="1">
                <a:latin typeface="Barlow"/>
                <a:ea typeface="Barlow"/>
                <a:cs typeface="Barlow"/>
                <a:sym typeface="Barlow"/>
              </a:rPr>
            </a:br>
            <a:r>
              <a:rPr lang="en" sz="3000" b="1">
                <a:latin typeface="Barlow"/>
                <a:ea typeface="Barlow"/>
                <a:cs typeface="Barlow"/>
                <a:sym typeface="Barlow"/>
              </a:rPr>
              <a:t>Breach</a:t>
            </a:r>
            <a:endParaRPr sz="3000" b="1">
              <a:latin typeface="Barlow"/>
              <a:ea typeface="Barlow"/>
              <a:cs typeface="Barlow"/>
              <a:sym typeface="Barlow"/>
            </a:endParaRPr>
          </a:p>
        </p:txBody>
      </p:sp>
      <p:sp>
        <p:nvSpPr>
          <p:cNvPr id="429" name="Google Shape;429;p37"/>
          <p:cNvSpPr/>
          <p:nvPr/>
        </p:nvSpPr>
        <p:spPr>
          <a:xfrm>
            <a:off x="7574500" y="2101525"/>
            <a:ext cx="14421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txBox="1">
            <a:spLocks noGrp="1"/>
          </p:cNvSpPr>
          <p:nvPr>
            <p:ph type="subTitle" idx="1"/>
          </p:nvPr>
        </p:nvSpPr>
        <p:spPr>
          <a:xfrm>
            <a:off x="7345900" y="2074238"/>
            <a:ext cx="1862100" cy="1342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Doxing</a:t>
            </a:r>
            <a:endParaRPr sz="2600" b="1">
              <a:latin typeface="Barlow"/>
              <a:ea typeface="Barlow"/>
              <a:cs typeface="Barlow"/>
              <a:sym typeface="Barlow"/>
            </a:endParaRPr>
          </a:p>
        </p:txBody>
      </p:sp>
      <p:sp>
        <p:nvSpPr>
          <p:cNvPr id="431" name="Google Shape;431;p37"/>
          <p:cNvSpPr txBox="1"/>
          <p:nvPr/>
        </p:nvSpPr>
        <p:spPr>
          <a:xfrm>
            <a:off x="0" y="4105650"/>
            <a:ext cx="2080500" cy="10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The (digital) “wild west”</a:t>
            </a:r>
            <a:endParaRPr sz="2800" b="1" i="1">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37" name="Google Shape;437;p38"/>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438" name="Google Shape;438;p38"/>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440" name="Google Shape;440;p38"/>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41" name="Google Shape;441;p38"/>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42" name="Google Shape;442;p38"/>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p:txBody>
      </p:sp>
      <p:sp>
        <p:nvSpPr>
          <p:cNvPr id="443" name="Google Shape;443;p38"/>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Your aggregated </a:t>
            </a:r>
            <a:r>
              <a:rPr lang="en" sz="3600" b="1">
                <a:solidFill>
                  <a:schemeClr val="dk1"/>
                </a:solidFill>
                <a:latin typeface="Barlow"/>
                <a:ea typeface="Barlow"/>
                <a:cs typeface="Barlow"/>
                <a:sym typeface="Barlow"/>
              </a:rPr>
              <a:t>data</a:t>
            </a:r>
            <a:endParaRPr sz="3600" b="1">
              <a:latin typeface="Barlow"/>
              <a:ea typeface="Barlow"/>
              <a:cs typeface="Barlow"/>
              <a:sym typeface="Barlow"/>
            </a:endParaRPr>
          </a:p>
          <a:p>
            <a:pPr marL="0" lvl="0" indent="0" algn="l" rtl="0">
              <a:spcBef>
                <a:spcPts val="600"/>
              </a:spcBef>
              <a:spcAft>
                <a:spcPts val="0"/>
              </a:spcAft>
              <a:buNone/>
            </a:pPr>
            <a:endParaRPr sz="3600"/>
          </a:p>
        </p:txBody>
      </p:sp>
      <p:sp>
        <p:nvSpPr>
          <p:cNvPr id="444" name="Google Shape;444;p38"/>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45" name="Google Shape;445;p38"/>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446" name="Google Shape;446;p38"/>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435375" y="76325"/>
            <a:ext cx="2175000" cy="18948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txBox="1">
            <a:spLocks noGrp="1"/>
          </p:cNvSpPr>
          <p:nvPr>
            <p:ph type="subTitle" idx="1"/>
          </p:nvPr>
        </p:nvSpPr>
        <p:spPr>
          <a:xfrm>
            <a:off x="6548075" y="251300"/>
            <a:ext cx="2175000" cy="14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b="1">
                <a:solidFill>
                  <a:schemeClr val="dk1"/>
                </a:solidFill>
                <a:latin typeface="Arial"/>
                <a:ea typeface="Arial"/>
                <a:cs typeface="Arial"/>
                <a:sym typeface="Arial"/>
              </a:rPr>
              <a:t>“Surveillant assemblage”</a:t>
            </a:r>
            <a:endParaRPr sz="2400" b="1">
              <a:latin typeface="Barlow"/>
              <a:ea typeface="Barlow"/>
              <a:cs typeface="Barlow"/>
              <a:sym typeface="Barlow"/>
            </a:endParaRPr>
          </a:p>
        </p:txBody>
      </p:sp>
      <p:sp>
        <p:nvSpPr>
          <p:cNvPr id="450" name="Google Shape;450;p38"/>
          <p:cNvSpPr/>
          <p:nvPr/>
        </p:nvSpPr>
        <p:spPr>
          <a:xfrm>
            <a:off x="7574500" y="2101525"/>
            <a:ext cx="14421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txBox="1">
            <a:spLocks noGrp="1"/>
          </p:cNvSpPr>
          <p:nvPr>
            <p:ph type="subTitle" idx="1"/>
          </p:nvPr>
        </p:nvSpPr>
        <p:spPr>
          <a:xfrm>
            <a:off x="7345900" y="2074238"/>
            <a:ext cx="1862100" cy="1342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brokers</a:t>
            </a:r>
            <a:endParaRPr sz="2600" b="1">
              <a:latin typeface="Barlow"/>
              <a:ea typeface="Barlow"/>
              <a:cs typeface="Barlow"/>
              <a:sym typeface="Barlow"/>
            </a:endParaRPr>
          </a:p>
        </p:txBody>
      </p:sp>
      <p:sp>
        <p:nvSpPr>
          <p:cNvPr id="452" name="Google Shape;452;p38"/>
          <p:cNvSpPr txBox="1"/>
          <p:nvPr/>
        </p:nvSpPr>
        <p:spPr>
          <a:xfrm>
            <a:off x="0" y="4105650"/>
            <a:ext cx="2080500" cy="10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Your “data double”</a:t>
            </a:r>
            <a:endParaRPr sz="2800" b="1" i="1">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9"/>
          <p:cNvPicPr preferRelativeResize="0"/>
          <p:nvPr/>
        </p:nvPicPr>
        <p:blipFill>
          <a:blip r:embed="rId3">
            <a:alphaModFix/>
          </a:blip>
          <a:stretch>
            <a:fillRect/>
          </a:stretch>
        </p:blipFill>
        <p:spPr>
          <a:xfrm>
            <a:off x="2554000" y="609225"/>
            <a:ext cx="6091500" cy="3821075"/>
          </a:xfrm>
          <a:prstGeom prst="rect">
            <a:avLst/>
          </a:prstGeom>
          <a:noFill/>
          <a:ln>
            <a:noFill/>
          </a:ln>
        </p:spPr>
      </p:pic>
      <p:pic>
        <p:nvPicPr>
          <p:cNvPr id="458" name="Google Shape;458;p39"/>
          <p:cNvPicPr preferRelativeResize="0"/>
          <p:nvPr/>
        </p:nvPicPr>
        <p:blipFill rotWithShape="1">
          <a:blip r:embed="rId4">
            <a:alphaModFix/>
          </a:blip>
          <a:srcRect l="29066" r="20154" b="9804"/>
          <a:stretch/>
        </p:blipFill>
        <p:spPr>
          <a:xfrm>
            <a:off x="652750" y="2127300"/>
            <a:ext cx="1713575" cy="2027450"/>
          </a:xfrm>
          <a:prstGeom prst="rect">
            <a:avLst/>
          </a:prstGeom>
          <a:noFill/>
          <a:ln>
            <a:noFill/>
          </a:ln>
        </p:spPr>
      </p:pic>
      <p:sp>
        <p:nvSpPr>
          <p:cNvPr id="459" name="Google Shape;459;p39"/>
          <p:cNvSpPr txBox="1"/>
          <p:nvPr/>
        </p:nvSpPr>
        <p:spPr>
          <a:xfrm>
            <a:off x="559300" y="4154750"/>
            <a:ext cx="21603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Latanya Sweeney, PhD</a:t>
            </a:r>
            <a:endParaRPr>
              <a:latin typeface="Barlow Light"/>
              <a:ea typeface="Barlow Light"/>
              <a:cs typeface="Barlow Light"/>
              <a:sym typeface="Barlow Light"/>
            </a:endParaRPr>
          </a:p>
        </p:txBody>
      </p:sp>
      <p:sp>
        <p:nvSpPr>
          <p:cNvPr id="460" name="Google Shape;460;p39"/>
          <p:cNvSpPr txBox="1"/>
          <p:nvPr/>
        </p:nvSpPr>
        <p:spPr>
          <a:xfrm>
            <a:off x="652825" y="569275"/>
            <a:ext cx="1804200" cy="14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Barlow"/>
                <a:ea typeface="Barlow"/>
                <a:cs typeface="Barlow"/>
                <a:sym typeface="Barlow"/>
              </a:rPr>
              <a:t>"87% of the U.S. population is uniquely identified by date of birth, gender, and</a:t>
            </a:r>
            <a:br>
              <a:rPr lang="en" b="1">
                <a:latin typeface="Barlow"/>
                <a:ea typeface="Barlow"/>
                <a:cs typeface="Barlow"/>
                <a:sym typeface="Barlow"/>
              </a:rPr>
            </a:br>
            <a:r>
              <a:rPr lang="en" b="1">
                <a:latin typeface="Barlow"/>
                <a:ea typeface="Barlow"/>
                <a:cs typeface="Barlow"/>
                <a:sym typeface="Barlow"/>
              </a:rPr>
              <a:t>postal code." </a:t>
            </a:r>
            <a:endParaRPr b="1">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66" name="Google Shape;466;p40"/>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467" name="Google Shape;467;p40"/>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469" name="Google Shape;469;p40"/>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70" name="Google Shape;470;p40"/>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71" name="Google Shape;471;p40"/>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p:txBody>
      </p:sp>
      <p:sp>
        <p:nvSpPr>
          <p:cNvPr id="472" name="Google Shape;472;p40"/>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473" name="Google Shape;473;p40"/>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Data about peers</a:t>
            </a:r>
            <a:endParaRPr sz="3600" b="1">
              <a:latin typeface="Barlow"/>
              <a:ea typeface="Barlow"/>
              <a:cs typeface="Barlow"/>
              <a:sym typeface="Barlow"/>
            </a:endParaRPr>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74" name="Google Shape;474;p40"/>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475" name="Google Shape;475;p40"/>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6359175" y="175100"/>
            <a:ext cx="1862100" cy="1719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txBox="1">
            <a:spLocks noGrp="1"/>
          </p:cNvSpPr>
          <p:nvPr>
            <p:ph type="subTitle" idx="1"/>
          </p:nvPr>
        </p:nvSpPr>
        <p:spPr>
          <a:xfrm>
            <a:off x="6548075" y="251300"/>
            <a:ext cx="1589400" cy="14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rial"/>
                <a:ea typeface="Arial"/>
                <a:cs typeface="Arial"/>
                <a:sym typeface="Arial"/>
              </a:rPr>
              <a:t>Machine learning</a:t>
            </a:r>
            <a:endParaRPr sz="2400" b="1">
              <a:latin typeface="Barlow"/>
              <a:ea typeface="Barlow"/>
              <a:cs typeface="Barlow"/>
              <a:sym typeface="Barlow"/>
            </a:endParaRPr>
          </a:p>
        </p:txBody>
      </p:sp>
      <p:sp>
        <p:nvSpPr>
          <p:cNvPr id="479" name="Google Shape;479;p40"/>
          <p:cNvSpPr/>
          <p:nvPr/>
        </p:nvSpPr>
        <p:spPr>
          <a:xfrm>
            <a:off x="7574500" y="2101525"/>
            <a:ext cx="14421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txBox="1">
            <a:spLocks noGrp="1"/>
          </p:cNvSpPr>
          <p:nvPr>
            <p:ph type="subTitle" idx="1"/>
          </p:nvPr>
        </p:nvSpPr>
        <p:spPr>
          <a:xfrm>
            <a:off x="7498300" y="2112449"/>
            <a:ext cx="1589400" cy="1228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400" b="1">
                <a:latin typeface="Barlow"/>
                <a:ea typeface="Barlow"/>
                <a:cs typeface="Barlow"/>
                <a:sym typeface="Barlow"/>
              </a:rPr>
              <a:t>prediction</a:t>
            </a:r>
            <a:endParaRPr sz="2400" b="1">
              <a:latin typeface="Barlow"/>
              <a:ea typeface="Barlow"/>
              <a:cs typeface="Barlow"/>
              <a:sym typeface="Barlow"/>
            </a:endParaRPr>
          </a:p>
        </p:txBody>
      </p:sp>
      <p:sp>
        <p:nvSpPr>
          <p:cNvPr id="481" name="Google Shape;481;p40"/>
          <p:cNvSpPr txBox="1"/>
          <p:nvPr/>
        </p:nvSpPr>
        <p:spPr>
          <a:xfrm>
            <a:off x="0" y="3493100"/>
            <a:ext cx="2429100" cy="15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“People who liked X also liked Y”</a:t>
            </a:r>
            <a:endParaRPr sz="2800" b="1" i="1">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87" name="Google Shape;487;p41"/>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488" name="Google Shape;488;p41"/>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490" name="Google Shape;490;p41"/>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91" name="Google Shape;491;p41"/>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92" name="Google Shape;492;p41"/>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p:txBody>
      </p:sp>
      <p:sp>
        <p:nvSpPr>
          <p:cNvPr id="493" name="Google Shape;493;p41"/>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494" name="Google Shape;494;p41"/>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495" name="Google Shape;495;p41"/>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Predictions about you</a:t>
            </a:r>
            <a:endParaRPr sz="3600" b="1">
              <a:latin typeface="Barlow"/>
              <a:ea typeface="Barlow"/>
              <a:cs typeface="Barlow"/>
              <a:sym typeface="Barlow"/>
            </a:endParaRPr>
          </a:p>
          <a:p>
            <a:pPr marL="0" lvl="0" indent="0" algn="l" rtl="0">
              <a:spcBef>
                <a:spcPts val="600"/>
              </a:spcBef>
              <a:spcAft>
                <a:spcPts val="0"/>
              </a:spcAft>
              <a:buNone/>
            </a:pPr>
            <a:endParaRPr sz="3600"/>
          </a:p>
        </p:txBody>
      </p:sp>
      <p:sp>
        <p:nvSpPr>
          <p:cNvPr id="496" name="Google Shape;496;p41"/>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6359175" y="175100"/>
            <a:ext cx="1862100" cy="1719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txBox="1">
            <a:spLocks noGrp="1"/>
          </p:cNvSpPr>
          <p:nvPr>
            <p:ph type="subTitle" idx="1"/>
          </p:nvPr>
        </p:nvSpPr>
        <p:spPr>
          <a:xfrm>
            <a:off x="6548075" y="251300"/>
            <a:ext cx="1589400" cy="14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Arial"/>
                <a:ea typeface="Arial"/>
                <a:cs typeface="Arial"/>
                <a:sym typeface="Arial"/>
              </a:rPr>
              <a:t>Risk scores</a:t>
            </a:r>
            <a:endParaRPr sz="3000" b="1">
              <a:latin typeface="Barlow"/>
              <a:ea typeface="Barlow"/>
              <a:cs typeface="Barlow"/>
              <a:sym typeface="Barlow"/>
            </a:endParaRPr>
          </a:p>
        </p:txBody>
      </p:sp>
      <p:sp>
        <p:nvSpPr>
          <p:cNvPr id="500" name="Google Shape;500;p41"/>
          <p:cNvSpPr/>
          <p:nvPr/>
        </p:nvSpPr>
        <p:spPr>
          <a:xfrm>
            <a:off x="7427350" y="1872925"/>
            <a:ext cx="15894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txBox="1">
            <a:spLocks noGrp="1"/>
          </p:cNvSpPr>
          <p:nvPr>
            <p:ph type="subTitle" idx="1"/>
          </p:nvPr>
        </p:nvSpPr>
        <p:spPr>
          <a:xfrm>
            <a:off x="7445910" y="1881798"/>
            <a:ext cx="1589400" cy="11847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600" b="1">
                <a:latin typeface="Barlow"/>
                <a:ea typeface="Barlow"/>
                <a:cs typeface="Barlow"/>
                <a:sym typeface="Barlow"/>
              </a:rPr>
              <a:t>emotions</a:t>
            </a:r>
            <a:endParaRPr sz="2600" b="1">
              <a:latin typeface="Barlow"/>
              <a:ea typeface="Barlow"/>
              <a:cs typeface="Barlow"/>
              <a:sym typeface="Barlow"/>
            </a:endParaRPr>
          </a:p>
        </p:txBody>
      </p:sp>
      <p:sp>
        <p:nvSpPr>
          <p:cNvPr id="502" name="Google Shape;502;p41"/>
          <p:cNvSpPr txBox="1"/>
          <p:nvPr/>
        </p:nvSpPr>
        <p:spPr>
          <a:xfrm>
            <a:off x="-76200" y="4154425"/>
            <a:ext cx="2156700" cy="11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Minority Report?</a:t>
            </a:r>
            <a:endParaRPr sz="2800" b="1" i="1">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08" name="Google Shape;508;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p:txBody>
      </p:sp>
      <p:pic>
        <p:nvPicPr>
          <p:cNvPr id="509" name="Google Shape;509;p42"/>
          <p:cNvPicPr preferRelativeResize="0"/>
          <p:nvPr/>
        </p:nvPicPr>
        <p:blipFill rotWithShape="1">
          <a:blip r:embed="rId3">
            <a:alphaModFix/>
          </a:blip>
          <a:srcRect t="12319"/>
          <a:stretch/>
        </p:blipFill>
        <p:spPr>
          <a:xfrm>
            <a:off x="311700" y="570275"/>
            <a:ext cx="8096599" cy="1702200"/>
          </a:xfrm>
          <a:prstGeom prst="rect">
            <a:avLst/>
          </a:prstGeom>
          <a:noFill/>
          <a:ln>
            <a:noFill/>
          </a:ln>
        </p:spPr>
      </p:pic>
      <p:pic>
        <p:nvPicPr>
          <p:cNvPr id="510" name="Google Shape;510;p42"/>
          <p:cNvPicPr preferRelativeResize="0"/>
          <p:nvPr/>
        </p:nvPicPr>
        <p:blipFill>
          <a:blip r:embed="rId4">
            <a:alphaModFix/>
          </a:blip>
          <a:stretch>
            <a:fillRect/>
          </a:stretch>
        </p:blipFill>
        <p:spPr>
          <a:xfrm>
            <a:off x="821075" y="2464551"/>
            <a:ext cx="8096601" cy="19159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3"/>
          <p:cNvPicPr preferRelativeResize="0"/>
          <p:nvPr/>
        </p:nvPicPr>
        <p:blipFill>
          <a:blip r:embed="rId3">
            <a:alphaModFix/>
          </a:blip>
          <a:stretch>
            <a:fillRect/>
          </a:stretch>
        </p:blipFill>
        <p:spPr>
          <a:xfrm>
            <a:off x="-2092025" y="806300"/>
            <a:ext cx="7293974" cy="4851126"/>
          </a:xfrm>
          <a:prstGeom prst="rect">
            <a:avLst/>
          </a:prstGeom>
          <a:noFill/>
          <a:ln>
            <a:noFill/>
          </a:ln>
        </p:spPr>
      </p:pic>
      <p:sp>
        <p:nvSpPr>
          <p:cNvPr id="516" name="Google Shape;516;p43"/>
          <p:cNvSpPr/>
          <p:nvPr/>
        </p:nvSpPr>
        <p:spPr>
          <a:xfrm>
            <a:off x="4839575" y="257175"/>
            <a:ext cx="3822600" cy="2723700"/>
          </a:xfrm>
          <a:prstGeom prst="wedgeEllipseCallout">
            <a:avLst>
              <a:gd name="adj1" fmla="val -60703"/>
              <a:gd name="adj2" fmla="val 5043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txBox="1"/>
          <p:nvPr/>
        </p:nvSpPr>
        <p:spPr>
          <a:xfrm>
            <a:off x="5681225" y="3086100"/>
            <a:ext cx="292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Renee Cummings,</a:t>
            </a:r>
            <a:br>
              <a:rPr lang="en">
                <a:latin typeface="Barlow Light"/>
                <a:ea typeface="Barlow Light"/>
                <a:cs typeface="Barlow Light"/>
                <a:sym typeface="Barlow Light"/>
              </a:rPr>
            </a:br>
            <a:r>
              <a:rPr lang="en">
                <a:latin typeface="Barlow Light"/>
                <a:ea typeface="Barlow Light"/>
                <a:cs typeface="Barlow Light"/>
                <a:sym typeface="Barlow Light"/>
              </a:rPr>
              <a:t> UVA Data Activist in Residence</a:t>
            </a:r>
            <a:endParaRPr>
              <a:latin typeface="Barlow Light"/>
              <a:ea typeface="Barlow Light"/>
              <a:cs typeface="Barlow Light"/>
              <a:sym typeface="Barlow Light"/>
            </a:endParaRPr>
          </a:p>
        </p:txBody>
      </p:sp>
      <p:sp>
        <p:nvSpPr>
          <p:cNvPr id="518" name="Google Shape;518;p43"/>
          <p:cNvSpPr txBox="1"/>
          <p:nvPr/>
        </p:nvSpPr>
        <p:spPr>
          <a:xfrm>
            <a:off x="5167175" y="935600"/>
            <a:ext cx="3167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i="1">
                <a:latin typeface="Barlow"/>
                <a:ea typeface="Barlow"/>
                <a:cs typeface="Barlow"/>
                <a:sym typeface="Barlow"/>
              </a:rPr>
              <a:t>Surveillance is Digital Violence</a:t>
            </a:r>
            <a:endParaRPr sz="3300" b="1" i="1">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4"/>
          <p:cNvSpPr/>
          <p:nvPr/>
        </p:nvSpPr>
        <p:spPr>
          <a:xfrm flipH="1">
            <a:off x="1485988" y="3702623"/>
            <a:ext cx="172200" cy="1467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44"/>
          <p:cNvSpPr/>
          <p:nvPr/>
        </p:nvSpPr>
        <p:spPr>
          <a:xfrm flipH="1">
            <a:off x="603925" y="3180509"/>
            <a:ext cx="1298700" cy="18576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44"/>
          <p:cNvSpPr/>
          <p:nvPr/>
        </p:nvSpPr>
        <p:spPr>
          <a:xfrm flipH="1">
            <a:off x="1902650" y="774802"/>
            <a:ext cx="2079900" cy="30747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44"/>
          <p:cNvSpPr txBox="1"/>
          <p:nvPr/>
        </p:nvSpPr>
        <p:spPr>
          <a:xfrm>
            <a:off x="1902650" y="894647"/>
            <a:ext cx="2079900" cy="21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latin typeface="Barlow Light"/>
                <a:ea typeface="Barlow Light"/>
                <a:cs typeface="Barlow Light"/>
                <a:sym typeface="Barlow Light"/>
              </a:rPr>
              <a:t>“If you have nothing to hide, you have nothing to fear.”</a:t>
            </a:r>
            <a:endParaRPr sz="2400" i="1">
              <a:latin typeface="Barlow Light"/>
              <a:ea typeface="Barlow Light"/>
              <a:cs typeface="Barlow Light"/>
              <a:sym typeface="Barlow Light"/>
            </a:endParaRPr>
          </a:p>
        </p:txBody>
      </p:sp>
      <p:sp>
        <p:nvSpPr>
          <p:cNvPr id="527" name="Google Shape;527;p44"/>
          <p:cNvSpPr txBox="1"/>
          <p:nvPr/>
        </p:nvSpPr>
        <p:spPr>
          <a:xfrm>
            <a:off x="4953750" y="812150"/>
            <a:ext cx="37290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600">
                <a:solidFill>
                  <a:schemeClr val="dk1"/>
                </a:solidFill>
                <a:latin typeface="Miriam Libre"/>
                <a:ea typeface="Miriam Libre"/>
                <a:cs typeface="Miriam Libre"/>
                <a:sym typeface="Miriam Libre"/>
              </a:rPr>
              <a:t>Solutions?</a:t>
            </a:r>
            <a:endParaRPr sz="4600">
              <a:solidFill>
                <a:schemeClr val="dk1"/>
              </a:solidFill>
              <a:latin typeface="Miriam Libre"/>
              <a:ea typeface="Miriam Libre"/>
              <a:cs typeface="Miriam Libre"/>
              <a:sym typeface="Miriam Libr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Thinking Critically about Data &amp; Tech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5"/>
          <p:cNvSpPr txBox="1">
            <a:spLocks noGrp="1"/>
          </p:cNvSpPr>
          <p:nvPr>
            <p:ph type="ctrTitle" idx="4294967295"/>
          </p:nvPr>
        </p:nvSpPr>
        <p:spPr>
          <a:xfrm>
            <a:off x="3552600"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Individual</a:t>
            </a:r>
            <a:endParaRPr sz="4800">
              <a:solidFill>
                <a:srgbClr val="FFFFFF"/>
              </a:solidFill>
            </a:endParaRPr>
          </a:p>
        </p:txBody>
      </p:sp>
      <p:sp>
        <p:nvSpPr>
          <p:cNvPr id="533" name="Google Shape;533;p45"/>
          <p:cNvSpPr txBox="1">
            <a:spLocks noGrp="1"/>
          </p:cNvSpPr>
          <p:nvPr>
            <p:ph type="subTitle" idx="4294967295"/>
          </p:nvPr>
        </p:nvSpPr>
        <p:spPr>
          <a:xfrm>
            <a:off x="3552600"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534" name="Google Shape;534;p45"/>
          <p:cNvSpPr txBox="1">
            <a:spLocks noGrp="1"/>
          </p:cNvSpPr>
          <p:nvPr>
            <p:ph type="ctrTitle" idx="4294967295"/>
          </p:nvPr>
        </p:nvSpPr>
        <p:spPr>
          <a:xfrm>
            <a:off x="3552600"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535" name="Google Shape;535;p45"/>
          <p:cNvSpPr txBox="1">
            <a:spLocks noGrp="1"/>
          </p:cNvSpPr>
          <p:nvPr>
            <p:ph type="subTitle" idx="4294967295"/>
          </p:nvPr>
        </p:nvSpPr>
        <p:spPr>
          <a:xfrm>
            <a:off x="3552600"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Awareness, Transparency</a:t>
            </a:r>
            <a:endParaRPr sz="2400"/>
          </a:p>
        </p:txBody>
      </p:sp>
      <p:sp>
        <p:nvSpPr>
          <p:cNvPr id="536" name="Google Shape;536;p45"/>
          <p:cNvSpPr txBox="1">
            <a:spLocks noGrp="1"/>
          </p:cNvSpPr>
          <p:nvPr>
            <p:ph type="ctrTitle" idx="4294967295"/>
          </p:nvPr>
        </p:nvSpPr>
        <p:spPr>
          <a:xfrm>
            <a:off x="3552600" y="1962447"/>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Caveat Emptor</a:t>
            </a:r>
            <a:endParaRPr sz="4800">
              <a:solidFill>
                <a:srgbClr val="FFFFFF"/>
              </a:solidFill>
            </a:endParaRPr>
          </a:p>
        </p:txBody>
      </p:sp>
      <p:sp>
        <p:nvSpPr>
          <p:cNvPr id="537" name="Google Shape;537;p45"/>
          <p:cNvSpPr txBox="1">
            <a:spLocks noGrp="1"/>
          </p:cNvSpPr>
          <p:nvPr>
            <p:ph type="subTitle" idx="4294967295"/>
          </p:nvPr>
        </p:nvSpPr>
        <p:spPr>
          <a:xfrm>
            <a:off x="3552600"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Let the  buyer beware</a:t>
            </a:r>
            <a:endParaRPr sz="2400"/>
          </a:p>
        </p:txBody>
      </p:sp>
      <p:sp>
        <p:nvSpPr>
          <p:cNvPr id="538" name="Google Shape;538;p4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539" name="Google Shape;539;p45"/>
          <p:cNvSpPr/>
          <p:nvPr/>
        </p:nvSpPr>
        <p:spPr>
          <a:xfrm flipH="1">
            <a:off x="397363" y="3818336"/>
            <a:ext cx="172200" cy="1467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45"/>
          <p:cNvSpPr/>
          <p:nvPr/>
        </p:nvSpPr>
        <p:spPr>
          <a:xfrm flipH="1">
            <a:off x="-484700" y="3296221"/>
            <a:ext cx="1298700" cy="18576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45"/>
          <p:cNvSpPr/>
          <p:nvPr/>
        </p:nvSpPr>
        <p:spPr>
          <a:xfrm flipH="1">
            <a:off x="814031" y="221097"/>
            <a:ext cx="2079900" cy="37440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45"/>
          <p:cNvSpPr txBox="1"/>
          <p:nvPr/>
        </p:nvSpPr>
        <p:spPr>
          <a:xfrm>
            <a:off x="814025" y="370950"/>
            <a:ext cx="2079900" cy="27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latin typeface="Barlow Light"/>
                <a:ea typeface="Barlow Light"/>
                <a:cs typeface="Barlow Light"/>
                <a:sym typeface="Barlow Light"/>
              </a:rPr>
              <a:t>If you are not paying for it, you’re not the </a:t>
            </a:r>
            <a:r>
              <a:rPr lang="en" sz="2400" b="1" i="1">
                <a:latin typeface="Barlow"/>
                <a:ea typeface="Barlow"/>
                <a:cs typeface="Barlow"/>
                <a:sym typeface="Barlow"/>
              </a:rPr>
              <a:t>customer</a:t>
            </a:r>
            <a:r>
              <a:rPr lang="en" sz="2400" i="1">
                <a:latin typeface="Barlow Light"/>
                <a:ea typeface="Barlow Light"/>
                <a:cs typeface="Barlow Light"/>
                <a:sym typeface="Barlow Light"/>
              </a:rPr>
              <a:t>; you’re the </a:t>
            </a:r>
            <a:r>
              <a:rPr lang="en" sz="2400" b="1" i="1">
                <a:latin typeface="Barlow"/>
                <a:ea typeface="Barlow"/>
                <a:cs typeface="Barlow"/>
                <a:sym typeface="Barlow"/>
              </a:rPr>
              <a:t>product</a:t>
            </a:r>
            <a:r>
              <a:rPr lang="en" sz="2400" i="1">
                <a:latin typeface="Barlow Light"/>
                <a:ea typeface="Barlow Light"/>
                <a:cs typeface="Barlow Light"/>
                <a:sym typeface="Barlow Light"/>
              </a:rPr>
              <a:t> being sold.</a:t>
            </a:r>
            <a:endParaRPr sz="2400" i="1">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6"/>
          <p:cNvSpPr txBox="1">
            <a:spLocks noGrp="1"/>
          </p:cNvSpPr>
          <p:nvPr>
            <p:ph type="ctrTitle" idx="4294967295"/>
          </p:nvPr>
        </p:nvSpPr>
        <p:spPr>
          <a:xfrm>
            <a:off x="3552600"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Technological</a:t>
            </a:r>
            <a:endParaRPr sz="4800">
              <a:solidFill>
                <a:srgbClr val="FFFFFF"/>
              </a:solidFill>
            </a:endParaRPr>
          </a:p>
        </p:txBody>
      </p:sp>
      <p:sp>
        <p:nvSpPr>
          <p:cNvPr id="548" name="Google Shape;548;p46"/>
          <p:cNvSpPr txBox="1">
            <a:spLocks noGrp="1"/>
          </p:cNvSpPr>
          <p:nvPr>
            <p:ph type="subTitle" idx="4294967295"/>
          </p:nvPr>
        </p:nvSpPr>
        <p:spPr>
          <a:xfrm>
            <a:off x="3552600"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549" name="Google Shape;549;p46"/>
          <p:cNvSpPr txBox="1">
            <a:spLocks noGrp="1"/>
          </p:cNvSpPr>
          <p:nvPr>
            <p:ph type="ctrTitle" idx="4294967295"/>
          </p:nvPr>
        </p:nvSpPr>
        <p:spPr>
          <a:xfrm>
            <a:off x="3552600"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550" name="Google Shape;550;p46"/>
          <p:cNvSpPr txBox="1">
            <a:spLocks noGrp="1"/>
          </p:cNvSpPr>
          <p:nvPr>
            <p:ph type="subTitle" idx="4294967295"/>
          </p:nvPr>
        </p:nvSpPr>
        <p:spPr>
          <a:xfrm>
            <a:off x="3552600"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Encryption, Blockers</a:t>
            </a:r>
            <a:endParaRPr sz="2400"/>
          </a:p>
        </p:txBody>
      </p:sp>
      <p:sp>
        <p:nvSpPr>
          <p:cNvPr id="551" name="Google Shape;551;p46"/>
          <p:cNvSpPr txBox="1">
            <a:spLocks noGrp="1"/>
          </p:cNvSpPr>
          <p:nvPr>
            <p:ph type="ctrTitle" idx="4294967295"/>
          </p:nvPr>
        </p:nvSpPr>
        <p:spPr>
          <a:xfrm>
            <a:off x="3552600" y="1962447"/>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Faith in Tech</a:t>
            </a:r>
            <a:endParaRPr sz="4800">
              <a:solidFill>
                <a:srgbClr val="FFFFFF"/>
              </a:solidFill>
            </a:endParaRPr>
          </a:p>
        </p:txBody>
      </p:sp>
      <p:sp>
        <p:nvSpPr>
          <p:cNvPr id="552" name="Google Shape;552;p46"/>
          <p:cNvSpPr txBox="1">
            <a:spLocks noGrp="1"/>
          </p:cNvSpPr>
          <p:nvPr>
            <p:ph type="subTitle" idx="4294967295"/>
          </p:nvPr>
        </p:nvSpPr>
        <p:spPr>
          <a:xfrm>
            <a:off x="3552600"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There’s an APP for that!</a:t>
            </a:r>
            <a:endParaRPr sz="2400"/>
          </a:p>
        </p:txBody>
      </p:sp>
      <p:sp>
        <p:nvSpPr>
          <p:cNvPr id="553" name="Google Shape;553;p4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554" name="Google Shape;554;p46"/>
          <p:cNvGrpSpPr/>
          <p:nvPr/>
        </p:nvGrpSpPr>
        <p:grpSpPr>
          <a:xfrm flipH="1">
            <a:off x="125036" y="2932502"/>
            <a:ext cx="2792552" cy="2221397"/>
            <a:chOff x="9925050" y="4203700"/>
            <a:chExt cx="2267050" cy="1803375"/>
          </a:xfrm>
        </p:grpSpPr>
        <p:sp>
          <p:nvSpPr>
            <p:cNvPr id="555" name="Google Shape;555;p46"/>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46"/>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46"/>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46"/>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46"/>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46"/>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46"/>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46"/>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46"/>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46"/>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46"/>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46"/>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txBox="1">
            <a:spLocks noGrp="1"/>
          </p:cNvSpPr>
          <p:nvPr>
            <p:ph type="ctrTitle"/>
          </p:nvPr>
        </p:nvSpPr>
        <p:spPr>
          <a:xfrm>
            <a:off x="692708" y="5159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72" name="Google Shape;572;p47"/>
          <p:cNvSpPr txBox="1">
            <a:spLocks noGrp="1"/>
          </p:cNvSpPr>
          <p:nvPr>
            <p:ph type="subTitle" idx="1"/>
          </p:nvPr>
        </p:nvSpPr>
        <p:spPr>
          <a:xfrm>
            <a:off x="311700" y="22227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latin typeface="Barlow"/>
                <a:ea typeface="Barlow"/>
                <a:cs typeface="Barlow"/>
                <a:sym typeface="Barlow"/>
              </a:rPr>
              <a:t>“There’s an APP for that”</a:t>
            </a:r>
            <a:endParaRPr b="1">
              <a:latin typeface="Barlow"/>
              <a:ea typeface="Barlow"/>
              <a:cs typeface="Barlow"/>
              <a:sym typeface="Barlow"/>
            </a:endParaRPr>
          </a:p>
        </p:txBody>
      </p:sp>
      <p:pic>
        <p:nvPicPr>
          <p:cNvPr id="573" name="Google Shape;573;p47"/>
          <p:cNvPicPr preferRelativeResize="0"/>
          <p:nvPr/>
        </p:nvPicPr>
        <p:blipFill rotWithShape="1">
          <a:blip r:embed="rId3">
            <a:alphaModFix/>
          </a:blip>
          <a:srcRect b="7450"/>
          <a:stretch/>
        </p:blipFill>
        <p:spPr>
          <a:xfrm>
            <a:off x="42275" y="2533984"/>
            <a:ext cx="3132600" cy="1974317"/>
          </a:xfrm>
          <a:prstGeom prst="rect">
            <a:avLst/>
          </a:prstGeom>
          <a:noFill/>
          <a:ln>
            <a:noFill/>
          </a:ln>
        </p:spPr>
      </p:pic>
      <p:pic>
        <p:nvPicPr>
          <p:cNvPr id="574" name="Google Shape;574;p47"/>
          <p:cNvPicPr preferRelativeResize="0"/>
          <p:nvPr/>
        </p:nvPicPr>
        <p:blipFill rotWithShape="1">
          <a:blip r:embed="rId4">
            <a:alphaModFix/>
          </a:blip>
          <a:srcRect l="6820" r="7920" b="23230"/>
          <a:stretch/>
        </p:blipFill>
        <p:spPr>
          <a:xfrm>
            <a:off x="42275" y="1189975"/>
            <a:ext cx="3132599" cy="1429025"/>
          </a:xfrm>
          <a:prstGeom prst="rect">
            <a:avLst/>
          </a:prstGeom>
          <a:noFill/>
          <a:ln>
            <a:noFill/>
          </a:ln>
        </p:spPr>
      </p:pic>
      <p:pic>
        <p:nvPicPr>
          <p:cNvPr id="575" name="Google Shape;575;p47"/>
          <p:cNvPicPr preferRelativeResize="0"/>
          <p:nvPr/>
        </p:nvPicPr>
        <p:blipFill>
          <a:blip r:embed="rId5">
            <a:alphaModFix/>
          </a:blip>
          <a:stretch>
            <a:fillRect/>
          </a:stretch>
        </p:blipFill>
        <p:spPr>
          <a:xfrm>
            <a:off x="5764874" y="1189976"/>
            <a:ext cx="3219826" cy="3318326"/>
          </a:xfrm>
          <a:prstGeom prst="rect">
            <a:avLst/>
          </a:prstGeom>
          <a:noFill/>
          <a:ln>
            <a:noFill/>
          </a:ln>
        </p:spPr>
      </p:pic>
      <p:pic>
        <p:nvPicPr>
          <p:cNvPr id="576" name="Google Shape;576;p47"/>
          <p:cNvPicPr preferRelativeResize="0"/>
          <p:nvPr/>
        </p:nvPicPr>
        <p:blipFill>
          <a:blip r:embed="rId6">
            <a:alphaModFix/>
          </a:blip>
          <a:stretch>
            <a:fillRect/>
          </a:stretch>
        </p:blipFill>
        <p:spPr>
          <a:xfrm>
            <a:off x="3174875" y="1189975"/>
            <a:ext cx="2578818" cy="331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ctrTitle" idx="4294967295"/>
          </p:nvPr>
        </p:nvSpPr>
        <p:spPr>
          <a:xfrm>
            <a:off x="3331425"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Cultural</a:t>
            </a:r>
            <a:endParaRPr sz="4800">
              <a:solidFill>
                <a:srgbClr val="FFFFFF"/>
              </a:solidFill>
            </a:endParaRPr>
          </a:p>
        </p:txBody>
      </p:sp>
      <p:sp>
        <p:nvSpPr>
          <p:cNvPr id="582" name="Google Shape;582;p48"/>
          <p:cNvSpPr txBox="1">
            <a:spLocks noGrp="1"/>
          </p:cNvSpPr>
          <p:nvPr>
            <p:ph type="subTitle" idx="4294967295"/>
          </p:nvPr>
        </p:nvSpPr>
        <p:spPr>
          <a:xfrm>
            <a:off x="3331425"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583" name="Google Shape;583;p48"/>
          <p:cNvSpPr txBox="1">
            <a:spLocks noGrp="1"/>
          </p:cNvSpPr>
          <p:nvPr>
            <p:ph type="ctrTitle" idx="4294967295"/>
          </p:nvPr>
        </p:nvSpPr>
        <p:spPr>
          <a:xfrm>
            <a:off x="3331425"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584" name="Google Shape;584;p48"/>
          <p:cNvSpPr txBox="1">
            <a:spLocks noGrp="1"/>
          </p:cNvSpPr>
          <p:nvPr>
            <p:ph type="subTitle" idx="4294967295"/>
          </p:nvPr>
        </p:nvSpPr>
        <p:spPr>
          <a:xfrm>
            <a:off x="3331425"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Education, Training</a:t>
            </a:r>
            <a:endParaRPr sz="2400"/>
          </a:p>
        </p:txBody>
      </p:sp>
      <p:sp>
        <p:nvSpPr>
          <p:cNvPr id="585" name="Google Shape;585;p48"/>
          <p:cNvSpPr txBox="1">
            <a:spLocks noGrp="1"/>
          </p:cNvSpPr>
          <p:nvPr>
            <p:ph type="ctrTitle" idx="4294967295"/>
          </p:nvPr>
        </p:nvSpPr>
        <p:spPr>
          <a:xfrm>
            <a:off x="3331425" y="1962450"/>
            <a:ext cx="5383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Interdisciplinary</a:t>
            </a:r>
            <a:endParaRPr sz="4800">
              <a:solidFill>
                <a:srgbClr val="FFFFFF"/>
              </a:solidFill>
            </a:endParaRPr>
          </a:p>
        </p:txBody>
      </p:sp>
      <p:sp>
        <p:nvSpPr>
          <p:cNvPr id="586" name="Google Shape;586;p48"/>
          <p:cNvSpPr txBox="1">
            <a:spLocks noGrp="1"/>
          </p:cNvSpPr>
          <p:nvPr>
            <p:ph type="subTitle" idx="4294967295"/>
          </p:nvPr>
        </p:nvSpPr>
        <p:spPr>
          <a:xfrm>
            <a:off x="3331425" y="2497150"/>
            <a:ext cx="5222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“CS students should study Humanities”</a:t>
            </a:r>
            <a:endParaRPr sz="2400"/>
          </a:p>
        </p:txBody>
      </p:sp>
      <p:sp>
        <p:nvSpPr>
          <p:cNvPr id="587" name="Google Shape;587;p48"/>
          <p:cNvSpPr txBox="1">
            <a:spLocks noGrp="1"/>
          </p:cNvSpPr>
          <p:nvPr>
            <p:ph type="sldNum" idx="12"/>
          </p:nvPr>
        </p:nvSpPr>
        <p:spPr>
          <a:xfrm>
            <a:off x="8808000" y="2208150"/>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588" name="Google Shape;588;p48"/>
          <p:cNvGrpSpPr/>
          <p:nvPr/>
        </p:nvGrpSpPr>
        <p:grpSpPr>
          <a:xfrm flipH="1">
            <a:off x="125036" y="2932502"/>
            <a:ext cx="2792552" cy="2221397"/>
            <a:chOff x="9925050" y="4203700"/>
            <a:chExt cx="2267050" cy="1803375"/>
          </a:xfrm>
        </p:grpSpPr>
        <p:sp>
          <p:nvSpPr>
            <p:cNvPr id="589" name="Google Shape;589;p48"/>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48"/>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48"/>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48"/>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48"/>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48"/>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48"/>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48"/>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48"/>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48"/>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48"/>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48"/>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9"/>
          <p:cNvSpPr txBox="1">
            <a:spLocks noGrp="1"/>
          </p:cNvSpPr>
          <p:nvPr>
            <p:ph type="subTitle" idx="1"/>
          </p:nvPr>
        </p:nvSpPr>
        <p:spPr>
          <a:xfrm>
            <a:off x="121200" y="167125"/>
            <a:ext cx="8520600" cy="792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chemeClr val="dk1"/>
                </a:solidFill>
                <a:latin typeface="Barlow"/>
                <a:ea typeface="Barlow"/>
                <a:cs typeface="Barlow"/>
                <a:sym typeface="Barlow"/>
              </a:rPr>
              <a:t>Big Tech: Let us regulate ourselves!</a:t>
            </a:r>
            <a:endParaRPr b="1">
              <a:latin typeface="Barlow"/>
              <a:ea typeface="Barlow"/>
              <a:cs typeface="Barlow"/>
              <a:sym typeface="Barlow"/>
            </a:endParaRPr>
          </a:p>
        </p:txBody>
      </p:sp>
      <p:pic>
        <p:nvPicPr>
          <p:cNvPr id="606" name="Google Shape;606;p49"/>
          <p:cNvPicPr preferRelativeResize="0"/>
          <p:nvPr/>
        </p:nvPicPr>
        <p:blipFill rotWithShape="1">
          <a:blip r:embed="rId3">
            <a:alphaModFix/>
          </a:blip>
          <a:srcRect l="6385" r="3928"/>
          <a:stretch/>
        </p:blipFill>
        <p:spPr>
          <a:xfrm>
            <a:off x="2620075" y="1035925"/>
            <a:ext cx="6295325" cy="3945650"/>
          </a:xfrm>
          <a:prstGeom prst="rect">
            <a:avLst/>
          </a:prstGeom>
          <a:noFill/>
          <a:ln>
            <a:noFill/>
          </a:ln>
        </p:spPr>
      </p:pic>
      <p:sp>
        <p:nvSpPr>
          <p:cNvPr id="607" name="Google Shape;607;p49"/>
          <p:cNvSpPr txBox="1">
            <a:spLocks noGrp="1"/>
          </p:cNvSpPr>
          <p:nvPr>
            <p:ph type="subTitle" idx="1"/>
          </p:nvPr>
        </p:nvSpPr>
        <p:spPr>
          <a:xfrm>
            <a:off x="168825" y="959725"/>
            <a:ext cx="8520600" cy="792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chemeClr val="dk1"/>
                </a:solidFill>
                <a:latin typeface="Barlow"/>
                <a:ea typeface="Barlow"/>
                <a:cs typeface="Barlow"/>
                <a:sym typeface="Barlow"/>
              </a:rPr>
              <a:t>Also Big Tech:</a:t>
            </a:r>
            <a:endParaRPr b="1">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0"/>
          <p:cNvSpPr txBox="1">
            <a:spLocks noGrp="1"/>
          </p:cNvSpPr>
          <p:nvPr>
            <p:ph type="ctrTitle" idx="4294967295"/>
          </p:nvPr>
        </p:nvSpPr>
        <p:spPr>
          <a:xfrm>
            <a:off x="3331425"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Regulatory</a:t>
            </a:r>
            <a:endParaRPr sz="4800">
              <a:solidFill>
                <a:srgbClr val="FFFFFF"/>
              </a:solidFill>
            </a:endParaRPr>
          </a:p>
        </p:txBody>
      </p:sp>
      <p:sp>
        <p:nvSpPr>
          <p:cNvPr id="613" name="Google Shape;613;p50"/>
          <p:cNvSpPr txBox="1">
            <a:spLocks noGrp="1"/>
          </p:cNvSpPr>
          <p:nvPr>
            <p:ph type="subTitle" idx="4294967295"/>
          </p:nvPr>
        </p:nvSpPr>
        <p:spPr>
          <a:xfrm>
            <a:off x="3331425"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614" name="Google Shape;614;p50"/>
          <p:cNvSpPr txBox="1">
            <a:spLocks noGrp="1"/>
          </p:cNvSpPr>
          <p:nvPr>
            <p:ph type="ctrTitle" idx="4294967295"/>
          </p:nvPr>
        </p:nvSpPr>
        <p:spPr>
          <a:xfrm>
            <a:off x="3331425"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615" name="Google Shape;615;p50"/>
          <p:cNvSpPr txBox="1">
            <a:spLocks noGrp="1"/>
          </p:cNvSpPr>
          <p:nvPr>
            <p:ph type="subTitle" idx="4294967295"/>
          </p:nvPr>
        </p:nvSpPr>
        <p:spPr>
          <a:xfrm>
            <a:off x="3331425"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Oversight, Laws</a:t>
            </a:r>
            <a:endParaRPr sz="2400"/>
          </a:p>
        </p:txBody>
      </p:sp>
      <p:sp>
        <p:nvSpPr>
          <p:cNvPr id="616" name="Google Shape;616;p50"/>
          <p:cNvSpPr txBox="1">
            <a:spLocks noGrp="1"/>
          </p:cNvSpPr>
          <p:nvPr>
            <p:ph type="ctrTitle" idx="4294967295"/>
          </p:nvPr>
        </p:nvSpPr>
        <p:spPr>
          <a:xfrm>
            <a:off x="3331425" y="1962450"/>
            <a:ext cx="5383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Ban all the things</a:t>
            </a:r>
            <a:endParaRPr sz="4800">
              <a:solidFill>
                <a:srgbClr val="FFFFFF"/>
              </a:solidFill>
            </a:endParaRPr>
          </a:p>
        </p:txBody>
      </p:sp>
      <p:sp>
        <p:nvSpPr>
          <p:cNvPr id="617" name="Google Shape;617;p50"/>
          <p:cNvSpPr txBox="1">
            <a:spLocks noGrp="1"/>
          </p:cNvSpPr>
          <p:nvPr>
            <p:ph type="subTitle" idx="4294967295"/>
          </p:nvPr>
        </p:nvSpPr>
        <p:spPr>
          <a:xfrm>
            <a:off x="3331425"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Not in my Backyard</a:t>
            </a:r>
            <a:endParaRPr sz="2400"/>
          </a:p>
        </p:txBody>
      </p:sp>
      <p:sp>
        <p:nvSpPr>
          <p:cNvPr id="618" name="Google Shape;618;p50"/>
          <p:cNvSpPr txBox="1">
            <a:spLocks noGrp="1"/>
          </p:cNvSpPr>
          <p:nvPr>
            <p:ph type="sldNum" idx="12"/>
          </p:nvPr>
        </p:nvSpPr>
        <p:spPr>
          <a:xfrm>
            <a:off x="8808000" y="2208150"/>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619" name="Google Shape;619;p50"/>
          <p:cNvGrpSpPr/>
          <p:nvPr/>
        </p:nvGrpSpPr>
        <p:grpSpPr>
          <a:xfrm flipH="1">
            <a:off x="125036" y="2932502"/>
            <a:ext cx="2792552" cy="2221397"/>
            <a:chOff x="9925050" y="4203700"/>
            <a:chExt cx="2267050" cy="1803375"/>
          </a:xfrm>
        </p:grpSpPr>
        <p:sp>
          <p:nvSpPr>
            <p:cNvPr id="620" name="Google Shape;620;p50"/>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50"/>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50"/>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50"/>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50"/>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50"/>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50"/>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50"/>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50"/>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50"/>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50"/>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50"/>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1"/>
          <p:cNvSpPr txBox="1">
            <a:spLocks noGrp="1"/>
          </p:cNvSpPr>
          <p:nvPr>
            <p:ph type="ctrTitle" idx="4294967295"/>
          </p:nvPr>
        </p:nvSpPr>
        <p:spPr>
          <a:xfrm>
            <a:off x="3331425"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Market</a:t>
            </a:r>
            <a:endParaRPr sz="4800">
              <a:solidFill>
                <a:srgbClr val="FFFFFF"/>
              </a:solidFill>
            </a:endParaRPr>
          </a:p>
        </p:txBody>
      </p:sp>
      <p:sp>
        <p:nvSpPr>
          <p:cNvPr id="637" name="Google Shape;637;p51"/>
          <p:cNvSpPr txBox="1">
            <a:spLocks noGrp="1"/>
          </p:cNvSpPr>
          <p:nvPr>
            <p:ph type="subTitle" idx="4294967295"/>
          </p:nvPr>
        </p:nvSpPr>
        <p:spPr>
          <a:xfrm>
            <a:off x="3331425"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638" name="Google Shape;638;p51"/>
          <p:cNvSpPr txBox="1">
            <a:spLocks noGrp="1"/>
          </p:cNvSpPr>
          <p:nvPr>
            <p:ph type="ctrTitle" idx="4294967295"/>
          </p:nvPr>
        </p:nvSpPr>
        <p:spPr>
          <a:xfrm>
            <a:off x="3331425"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639" name="Google Shape;639;p51"/>
          <p:cNvSpPr txBox="1">
            <a:spLocks noGrp="1"/>
          </p:cNvSpPr>
          <p:nvPr>
            <p:ph type="subTitle" idx="4294967295"/>
          </p:nvPr>
        </p:nvSpPr>
        <p:spPr>
          <a:xfrm>
            <a:off x="3331425"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Incentive structures</a:t>
            </a:r>
            <a:endParaRPr sz="2400"/>
          </a:p>
        </p:txBody>
      </p:sp>
      <p:sp>
        <p:nvSpPr>
          <p:cNvPr id="640" name="Google Shape;640;p51"/>
          <p:cNvSpPr txBox="1">
            <a:spLocks noGrp="1"/>
          </p:cNvSpPr>
          <p:nvPr>
            <p:ph type="ctrTitle" idx="4294967295"/>
          </p:nvPr>
        </p:nvSpPr>
        <p:spPr>
          <a:xfrm>
            <a:off x="3331425" y="1962450"/>
            <a:ext cx="5383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Invisible hand?</a:t>
            </a:r>
            <a:endParaRPr sz="4800">
              <a:solidFill>
                <a:srgbClr val="FFFFFF"/>
              </a:solidFill>
            </a:endParaRPr>
          </a:p>
        </p:txBody>
      </p:sp>
      <p:sp>
        <p:nvSpPr>
          <p:cNvPr id="641" name="Google Shape;641;p51"/>
          <p:cNvSpPr txBox="1">
            <a:spLocks noGrp="1"/>
          </p:cNvSpPr>
          <p:nvPr>
            <p:ph type="subTitle" idx="4294967295"/>
          </p:nvPr>
        </p:nvSpPr>
        <p:spPr>
          <a:xfrm>
            <a:off x="3331425"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Pay me for my data</a:t>
            </a:r>
            <a:endParaRPr sz="2400"/>
          </a:p>
        </p:txBody>
      </p:sp>
      <p:sp>
        <p:nvSpPr>
          <p:cNvPr id="642" name="Google Shape;642;p51"/>
          <p:cNvSpPr txBox="1">
            <a:spLocks noGrp="1"/>
          </p:cNvSpPr>
          <p:nvPr>
            <p:ph type="sldNum" idx="12"/>
          </p:nvPr>
        </p:nvSpPr>
        <p:spPr>
          <a:xfrm>
            <a:off x="8808000" y="2208150"/>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643" name="Google Shape;643;p51"/>
          <p:cNvGrpSpPr/>
          <p:nvPr/>
        </p:nvGrpSpPr>
        <p:grpSpPr>
          <a:xfrm flipH="1">
            <a:off x="125036" y="2932502"/>
            <a:ext cx="2792552" cy="2221397"/>
            <a:chOff x="9925050" y="4203700"/>
            <a:chExt cx="2267050" cy="1803375"/>
          </a:xfrm>
        </p:grpSpPr>
        <p:sp>
          <p:nvSpPr>
            <p:cNvPr id="644" name="Google Shape;644;p51"/>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51"/>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51"/>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51"/>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51"/>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51"/>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51"/>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51"/>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51"/>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51"/>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51"/>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51"/>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2"/>
          <p:cNvSpPr txBox="1">
            <a:spLocks noGrp="1"/>
          </p:cNvSpPr>
          <p:nvPr>
            <p:ph type="ctrTitle" idx="4294967295"/>
          </p:nvPr>
        </p:nvSpPr>
        <p:spPr>
          <a:xfrm>
            <a:off x="3331425"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Governance</a:t>
            </a:r>
            <a:endParaRPr sz="4800">
              <a:solidFill>
                <a:srgbClr val="FFFFFF"/>
              </a:solidFill>
            </a:endParaRPr>
          </a:p>
        </p:txBody>
      </p:sp>
      <p:sp>
        <p:nvSpPr>
          <p:cNvPr id="661" name="Google Shape;661;p52"/>
          <p:cNvSpPr txBox="1">
            <a:spLocks noGrp="1"/>
          </p:cNvSpPr>
          <p:nvPr>
            <p:ph type="subTitle" idx="4294967295"/>
          </p:nvPr>
        </p:nvSpPr>
        <p:spPr>
          <a:xfrm>
            <a:off x="3331425"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solutions</a:t>
            </a:r>
            <a:endParaRPr sz="2400"/>
          </a:p>
        </p:txBody>
      </p:sp>
      <p:sp>
        <p:nvSpPr>
          <p:cNvPr id="662" name="Google Shape;662;p52"/>
          <p:cNvSpPr txBox="1">
            <a:spLocks noGrp="1"/>
          </p:cNvSpPr>
          <p:nvPr>
            <p:ph type="ctrTitle" idx="4294967295"/>
          </p:nvPr>
        </p:nvSpPr>
        <p:spPr>
          <a:xfrm>
            <a:off x="3331425"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Improve</a:t>
            </a:r>
            <a:endParaRPr sz="4800">
              <a:solidFill>
                <a:srgbClr val="FFFFFF"/>
              </a:solidFill>
            </a:endParaRPr>
          </a:p>
        </p:txBody>
      </p:sp>
      <p:sp>
        <p:nvSpPr>
          <p:cNvPr id="663" name="Google Shape;663;p52"/>
          <p:cNvSpPr txBox="1">
            <a:spLocks noGrp="1"/>
          </p:cNvSpPr>
          <p:nvPr>
            <p:ph type="subTitle" idx="4294967295"/>
          </p:nvPr>
        </p:nvSpPr>
        <p:spPr>
          <a:xfrm>
            <a:off x="3331425"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Legal Frameworks</a:t>
            </a:r>
            <a:endParaRPr sz="2400"/>
          </a:p>
        </p:txBody>
      </p:sp>
      <p:sp>
        <p:nvSpPr>
          <p:cNvPr id="664" name="Google Shape;664;p52"/>
          <p:cNvSpPr txBox="1">
            <a:spLocks noGrp="1"/>
          </p:cNvSpPr>
          <p:nvPr>
            <p:ph type="ctrTitle" idx="4294967295"/>
          </p:nvPr>
        </p:nvSpPr>
        <p:spPr>
          <a:xfrm>
            <a:off x="3331425" y="1962450"/>
            <a:ext cx="5383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Human Rights </a:t>
            </a:r>
            <a:endParaRPr sz="4800">
              <a:solidFill>
                <a:srgbClr val="FFFFFF"/>
              </a:solidFill>
            </a:endParaRPr>
          </a:p>
        </p:txBody>
      </p:sp>
      <p:sp>
        <p:nvSpPr>
          <p:cNvPr id="665" name="Google Shape;665;p52"/>
          <p:cNvSpPr txBox="1">
            <a:spLocks noGrp="1"/>
          </p:cNvSpPr>
          <p:nvPr>
            <p:ph type="subTitle" idx="4294967295"/>
          </p:nvPr>
        </p:nvSpPr>
        <p:spPr>
          <a:xfrm>
            <a:off x="3331425"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 produce data, therefore I am</a:t>
            </a:r>
            <a:endParaRPr sz="2400"/>
          </a:p>
        </p:txBody>
      </p:sp>
      <p:sp>
        <p:nvSpPr>
          <p:cNvPr id="666" name="Google Shape;666;p52"/>
          <p:cNvSpPr txBox="1">
            <a:spLocks noGrp="1"/>
          </p:cNvSpPr>
          <p:nvPr>
            <p:ph type="sldNum" idx="12"/>
          </p:nvPr>
        </p:nvSpPr>
        <p:spPr>
          <a:xfrm>
            <a:off x="8808000" y="2208150"/>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667" name="Google Shape;667;p52"/>
          <p:cNvGrpSpPr/>
          <p:nvPr/>
        </p:nvGrpSpPr>
        <p:grpSpPr>
          <a:xfrm flipH="1">
            <a:off x="125036" y="2932502"/>
            <a:ext cx="2792552" cy="2221397"/>
            <a:chOff x="9925050" y="4203700"/>
            <a:chExt cx="2267050" cy="1803375"/>
          </a:xfrm>
        </p:grpSpPr>
        <p:sp>
          <p:nvSpPr>
            <p:cNvPr id="668" name="Google Shape;668;p52"/>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52"/>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52"/>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52"/>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52"/>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52"/>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52"/>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52"/>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52"/>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52"/>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52"/>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52"/>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85" name="Google Shape;685;p53"/>
          <p:cNvSpPr txBox="1">
            <a:spLocks noGrp="1"/>
          </p:cNvSpPr>
          <p:nvPr>
            <p:ph type="subTitle" idx="1"/>
          </p:nvPr>
        </p:nvSpPr>
        <p:spPr>
          <a:xfrm>
            <a:off x="311700" y="200457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#DataSovereignty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4"/>
          <p:cNvSpPr txBox="1">
            <a:spLocks noGrp="1"/>
          </p:cNvSpPr>
          <p:nvPr>
            <p:ph type="body" idx="1"/>
          </p:nvPr>
        </p:nvSpPr>
        <p:spPr>
          <a:xfrm>
            <a:off x="6390750" y="2808175"/>
            <a:ext cx="2316900" cy="2006100"/>
          </a:xfrm>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a:solidFill>
                  <a:srgbClr val="000000"/>
                </a:solidFill>
              </a:rPr>
              <a:t>David R. Wilson, Ph.D. on the signing of the data-sharing and use agreement between NIH and the Navajo people (May 2019)</a:t>
            </a:r>
            <a:endParaRPr>
              <a:solidFill>
                <a:srgbClr val="000000"/>
              </a:solidFill>
            </a:endParaRPr>
          </a:p>
        </p:txBody>
      </p:sp>
      <p:sp>
        <p:nvSpPr>
          <p:cNvPr id="691" name="Google Shape;691;p54"/>
          <p:cNvSpPr txBox="1"/>
          <p:nvPr/>
        </p:nvSpPr>
        <p:spPr>
          <a:xfrm>
            <a:off x="349550" y="299625"/>
            <a:ext cx="5476800" cy="45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i="1">
                <a:latin typeface="Barlow Light"/>
                <a:ea typeface="Barlow Light"/>
                <a:cs typeface="Barlow Light"/>
                <a:sym typeface="Barlow Light"/>
              </a:rPr>
              <a:t>“Tribal nations recognize that their participation in biomedical research stands to benefit members of their community, but want to ensure that Tribal sovereignty, cultural beliefs and community values are respected and considered when collaborating in the research.”</a:t>
            </a:r>
            <a:endParaRPr sz="2800" i="1">
              <a:latin typeface="Barlow Light"/>
              <a:ea typeface="Barlow Light"/>
              <a:cs typeface="Barlow Light"/>
              <a:sym typeface="Barlow Light"/>
            </a:endParaRPr>
          </a:p>
        </p:txBody>
      </p:sp>
      <p:pic>
        <p:nvPicPr>
          <p:cNvPr id="692" name="Google Shape;692;p54"/>
          <p:cNvPicPr preferRelativeResize="0"/>
          <p:nvPr/>
        </p:nvPicPr>
        <p:blipFill>
          <a:blip r:embed="rId3">
            <a:alphaModFix/>
          </a:blip>
          <a:stretch>
            <a:fillRect/>
          </a:stretch>
        </p:blipFill>
        <p:spPr>
          <a:xfrm>
            <a:off x="6390750" y="681750"/>
            <a:ext cx="2122500" cy="21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title"/>
          </p:nvPr>
        </p:nvSpPr>
        <p:spPr>
          <a:xfrm>
            <a:off x="282500" y="12832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Objectives</a:t>
            </a:r>
            <a:endParaRPr/>
          </a:p>
        </p:txBody>
      </p:sp>
      <p:sp>
        <p:nvSpPr>
          <p:cNvPr id="300" name="Google Shape;300;p28"/>
          <p:cNvSpPr txBox="1">
            <a:spLocks noGrp="1"/>
          </p:cNvSpPr>
          <p:nvPr>
            <p:ph type="body" idx="1"/>
          </p:nvPr>
        </p:nvSpPr>
        <p:spPr>
          <a:xfrm>
            <a:off x="457200" y="1214275"/>
            <a:ext cx="5307300" cy="3624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Students will become familiar with &amp; </a:t>
            </a:r>
            <a:r>
              <a:rPr lang="en">
                <a:solidFill>
                  <a:schemeClr val="dk1"/>
                </a:solidFill>
              </a:rPr>
              <a:t>think critically about </a:t>
            </a:r>
            <a:r>
              <a:rPr lang="en"/>
              <a:t>selected  issues in Data Ethics</a:t>
            </a:r>
            <a:endParaRPr/>
          </a:p>
          <a:p>
            <a:pPr marL="914400" lvl="1" indent="-381000" algn="l" rtl="0">
              <a:spcBef>
                <a:spcPts val="0"/>
              </a:spcBef>
              <a:spcAft>
                <a:spcPts val="0"/>
              </a:spcAft>
              <a:buSzPts val="2400"/>
              <a:buChar char="￭"/>
            </a:pPr>
            <a:r>
              <a:rPr lang="en"/>
              <a:t>Privacy </a:t>
            </a:r>
            <a:endParaRPr/>
          </a:p>
          <a:p>
            <a:pPr marL="914400" lvl="1" indent="-381000" algn="l" rtl="0">
              <a:spcBef>
                <a:spcPts val="0"/>
              </a:spcBef>
              <a:spcAft>
                <a:spcPts val="0"/>
              </a:spcAft>
              <a:buSzPts val="2400"/>
              <a:buChar char="￭"/>
            </a:pPr>
            <a:r>
              <a:rPr lang="en"/>
              <a:t>Algorithmic Bias</a:t>
            </a:r>
            <a:endParaRPr/>
          </a:p>
          <a:p>
            <a:pPr marL="914400" lvl="1" indent="-381000" algn="l" rtl="0">
              <a:spcBef>
                <a:spcPts val="0"/>
              </a:spcBef>
              <a:spcAft>
                <a:spcPts val="0"/>
              </a:spcAft>
              <a:buSzPts val="2400"/>
              <a:buChar char="￭"/>
            </a:pPr>
            <a:r>
              <a:rPr lang="en"/>
              <a:t>High-Stakes Decision Systems</a:t>
            </a:r>
            <a:endParaRPr/>
          </a:p>
          <a:p>
            <a:pPr marL="457200" lvl="0" indent="-381000" algn="l" rtl="0">
              <a:spcBef>
                <a:spcPts val="0"/>
              </a:spcBef>
              <a:spcAft>
                <a:spcPts val="0"/>
              </a:spcAft>
              <a:buSzPts val="2400"/>
              <a:buChar char="▹"/>
            </a:pPr>
            <a:r>
              <a:rPr lang="en"/>
              <a:t>Students will be motivated to learn more and begin to monitor the news about these issues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98" name="Google Shape;698;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#MachineBias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6"/>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b="1">
                <a:solidFill>
                  <a:srgbClr val="000000"/>
                </a:solidFill>
                <a:latin typeface="Barlow"/>
                <a:ea typeface="Barlow"/>
                <a:cs typeface="Barlow"/>
                <a:sym typeface="Barlow"/>
              </a:rPr>
              <a:t>#Algorithmic Bias</a:t>
            </a:r>
            <a:endParaRPr b="1">
              <a:solidFill>
                <a:srgbClr val="000000"/>
              </a:solidFill>
              <a:latin typeface="Barlow"/>
              <a:ea typeface="Barlow"/>
              <a:cs typeface="Barlow"/>
              <a:sym typeface="Barlow"/>
            </a:endParaRPr>
          </a:p>
        </p:txBody>
      </p:sp>
      <p:pic>
        <p:nvPicPr>
          <p:cNvPr id="704" name="Google Shape;704;p56"/>
          <p:cNvPicPr preferRelativeResize="0"/>
          <p:nvPr/>
        </p:nvPicPr>
        <p:blipFill>
          <a:blip r:embed="rId3">
            <a:alphaModFix/>
          </a:blip>
          <a:stretch>
            <a:fillRect/>
          </a:stretch>
        </p:blipFill>
        <p:spPr>
          <a:xfrm>
            <a:off x="152400" y="152400"/>
            <a:ext cx="6085951" cy="47588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10" name="Google Shape;710;p5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p:txBody>
      </p:sp>
      <p:sp>
        <p:nvSpPr>
          <p:cNvPr id="711" name="Google Shape;711;p57"/>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call   +1 646 558 8656 and use meeting id 882 898 6179 </a:t>
            </a:r>
            <a:endParaRPr/>
          </a:p>
        </p:txBody>
      </p:sp>
      <p:pic>
        <p:nvPicPr>
          <p:cNvPr id="712" name="Google Shape;712;p57"/>
          <p:cNvPicPr preferRelativeResize="0"/>
          <p:nvPr/>
        </p:nvPicPr>
        <p:blipFill>
          <a:blip r:embed="rId3">
            <a:alphaModFix/>
          </a:blip>
          <a:stretch>
            <a:fillRect/>
          </a:stretch>
        </p:blipFill>
        <p:spPr>
          <a:xfrm>
            <a:off x="0" y="55551"/>
            <a:ext cx="9143999" cy="50323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8"/>
          <p:cNvSpPr/>
          <p:nvPr/>
        </p:nvSpPr>
        <p:spPr>
          <a:xfrm>
            <a:off x="1075450" y="257175"/>
            <a:ext cx="4173300" cy="2540100"/>
          </a:xfrm>
          <a:prstGeom prst="wedgeEllipseCallout">
            <a:avLst>
              <a:gd name="adj1" fmla="val 46638"/>
              <a:gd name="adj2" fmla="val 632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8"/>
          <p:cNvSpPr txBox="1">
            <a:spLocks noGrp="1"/>
          </p:cNvSpPr>
          <p:nvPr>
            <p:ph type="subTitle" idx="1"/>
          </p:nvPr>
        </p:nvSpPr>
        <p:spPr>
          <a:xfrm>
            <a:off x="257175" y="607875"/>
            <a:ext cx="4640400" cy="2189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b="1" i="1">
                <a:latin typeface="Barlow"/>
                <a:ea typeface="Barlow"/>
                <a:cs typeface="Barlow"/>
                <a:sym typeface="Barlow"/>
              </a:rPr>
              <a:t>Artificial Intelligence </a:t>
            </a:r>
            <a:endParaRPr b="1" i="1">
              <a:latin typeface="Barlow"/>
              <a:ea typeface="Barlow"/>
              <a:cs typeface="Barlow"/>
              <a:sym typeface="Barlow"/>
            </a:endParaRPr>
          </a:p>
          <a:p>
            <a:pPr marL="0" lvl="0" indent="0" algn="r" rtl="0">
              <a:spcBef>
                <a:spcPts val="600"/>
              </a:spcBef>
              <a:spcAft>
                <a:spcPts val="0"/>
              </a:spcAft>
              <a:buNone/>
            </a:pPr>
            <a:r>
              <a:rPr lang="en" b="1" i="1">
                <a:latin typeface="Barlow"/>
                <a:ea typeface="Barlow"/>
                <a:cs typeface="Barlow"/>
                <a:sym typeface="Barlow"/>
              </a:rPr>
              <a:t>is neither </a:t>
            </a:r>
            <a:r>
              <a:rPr lang="en" b="1" i="1" u="sng">
                <a:latin typeface="Barlow"/>
                <a:ea typeface="Barlow"/>
                <a:cs typeface="Barlow"/>
                <a:sym typeface="Barlow"/>
              </a:rPr>
              <a:t>Intelligent</a:t>
            </a:r>
            <a:r>
              <a:rPr lang="en" b="1" i="1">
                <a:latin typeface="Barlow"/>
                <a:ea typeface="Barlow"/>
                <a:cs typeface="Barlow"/>
                <a:sym typeface="Barlow"/>
              </a:rPr>
              <a:t> </a:t>
            </a:r>
            <a:endParaRPr b="1" i="1">
              <a:latin typeface="Barlow"/>
              <a:ea typeface="Barlow"/>
              <a:cs typeface="Barlow"/>
              <a:sym typeface="Barlow"/>
            </a:endParaRPr>
          </a:p>
          <a:p>
            <a:pPr marL="0" lvl="0" indent="0" algn="r" rtl="0">
              <a:spcBef>
                <a:spcPts val="600"/>
              </a:spcBef>
              <a:spcAft>
                <a:spcPts val="0"/>
              </a:spcAft>
              <a:buNone/>
            </a:pPr>
            <a:r>
              <a:rPr lang="en" b="1" i="1">
                <a:latin typeface="Barlow"/>
                <a:ea typeface="Barlow"/>
                <a:cs typeface="Barlow"/>
                <a:sym typeface="Barlow"/>
              </a:rPr>
              <a:t>nor </a:t>
            </a:r>
            <a:r>
              <a:rPr lang="en" b="1" i="1" u="sng">
                <a:latin typeface="Barlow"/>
                <a:ea typeface="Barlow"/>
                <a:cs typeface="Barlow"/>
                <a:sym typeface="Barlow"/>
              </a:rPr>
              <a:t>Artificial</a:t>
            </a:r>
            <a:endParaRPr b="1" i="1" u="sng">
              <a:latin typeface="Barlow"/>
              <a:ea typeface="Barlow"/>
              <a:cs typeface="Barlow"/>
              <a:sym typeface="Barlow"/>
            </a:endParaRPr>
          </a:p>
        </p:txBody>
      </p:sp>
      <p:pic>
        <p:nvPicPr>
          <p:cNvPr id="719" name="Google Shape;719;p58"/>
          <p:cNvPicPr preferRelativeResize="0"/>
          <p:nvPr/>
        </p:nvPicPr>
        <p:blipFill>
          <a:blip r:embed="rId3">
            <a:alphaModFix/>
          </a:blip>
          <a:stretch>
            <a:fillRect/>
          </a:stretch>
        </p:blipFill>
        <p:spPr>
          <a:xfrm>
            <a:off x="5401100" y="1301325"/>
            <a:ext cx="3073975" cy="3073975"/>
          </a:xfrm>
          <a:prstGeom prst="rect">
            <a:avLst/>
          </a:prstGeom>
          <a:noFill/>
          <a:ln>
            <a:noFill/>
          </a:ln>
        </p:spPr>
      </p:pic>
      <p:sp>
        <p:nvSpPr>
          <p:cNvPr id="720" name="Google Shape;720;p58"/>
          <p:cNvSpPr txBox="1"/>
          <p:nvPr/>
        </p:nvSpPr>
        <p:spPr>
          <a:xfrm>
            <a:off x="5505875" y="4512250"/>
            <a:ext cx="28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Kate Crawford, AI Now Institute</a:t>
            </a:r>
            <a:endParaRPr>
              <a:latin typeface="Barlow Light"/>
              <a:ea typeface="Barlow Light"/>
              <a:cs typeface="Barlow Light"/>
              <a:sym typeface="Barlow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59"/>
          <p:cNvPicPr preferRelativeResize="0"/>
          <p:nvPr/>
        </p:nvPicPr>
        <p:blipFill>
          <a:blip r:embed="rId3">
            <a:alphaModFix/>
          </a:blip>
          <a:stretch>
            <a:fillRect/>
          </a:stretch>
        </p:blipFill>
        <p:spPr>
          <a:xfrm>
            <a:off x="-286055" y="-198275"/>
            <a:ext cx="9496480" cy="5341775"/>
          </a:xfrm>
          <a:prstGeom prst="rect">
            <a:avLst/>
          </a:prstGeom>
          <a:noFill/>
          <a:ln>
            <a:noFill/>
          </a:ln>
        </p:spPr>
      </p:pic>
      <p:sp>
        <p:nvSpPr>
          <p:cNvPr id="726" name="Google Shape;726;p59"/>
          <p:cNvSpPr txBox="1"/>
          <p:nvPr/>
        </p:nvSpPr>
        <p:spPr>
          <a:xfrm>
            <a:off x="713075" y="4161550"/>
            <a:ext cx="377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rgbClr val="DF1E43"/>
                </a:solidFill>
                <a:hlinkClick r:id="rId4">
                  <a:extLst>
                    <a:ext uri="{A12FA001-AC4F-418D-AE19-62706E023703}">
                      <ahyp:hlinkClr xmlns:ahyp="http://schemas.microsoft.com/office/drawing/2018/hyperlinkcolor" val="tx"/>
                    </a:ext>
                  </a:extLst>
                </a:hlinkClick>
              </a:rPr>
              <a:t>Dr. Mukund Sundararajan</a:t>
            </a:r>
            <a:r>
              <a:rPr lang="en">
                <a:latin typeface="Barlow Light"/>
                <a:ea typeface="Barlow Light"/>
                <a:cs typeface="Barlow Light"/>
                <a:sym typeface="Barlow Light"/>
              </a:rPr>
              <a:t> will speak at BI&amp;I on June 15</a:t>
            </a:r>
            <a:endParaRPr>
              <a:latin typeface="Barlow Light"/>
              <a:ea typeface="Barlow Light"/>
              <a:cs typeface="Barlow Light"/>
              <a:sym typeface="Barlow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60"/>
          <p:cNvPicPr preferRelativeResize="0"/>
          <p:nvPr/>
        </p:nvPicPr>
        <p:blipFill rotWithShape="1">
          <a:blip r:embed="rId3">
            <a:alphaModFix/>
          </a:blip>
          <a:srcRect l="32854" r="19232"/>
          <a:stretch/>
        </p:blipFill>
        <p:spPr>
          <a:xfrm>
            <a:off x="92124" y="578969"/>
            <a:ext cx="2890700" cy="3619875"/>
          </a:xfrm>
          <a:prstGeom prst="rect">
            <a:avLst/>
          </a:prstGeom>
          <a:noFill/>
          <a:ln>
            <a:noFill/>
          </a:ln>
        </p:spPr>
      </p:pic>
      <p:sp>
        <p:nvSpPr>
          <p:cNvPr id="732" name="Google Shape;732;p60"/>
          <p:cNvSpPr txBox="1"/>
          <p:nvPr/>
        </p:nvSpPr>
        <p:spPr>
          <a:xfrm>
            <a:off x="453550" y="4361850"/>
            <a:ext cx="22968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Joy B: </a:t>
            </a:r>
            <a:r>
              <a:rPr lang="en" u="sng">
                <a:solidFill>
                  <a:schemeClr val="hlink"/>
                </a:solidFill>
                <a:latin typeface="Barlow Light"/>
                <a:ea typeface="Barlow Light"/>
                <a:cs typeface="Barlow Light"/>
                <a:sym typeface="Barlow Light"/>
                <a:hlinkClick r:id="rId4"/>
              </a:rPr>
              <a:t>AI, Ain’t I a Woman?</a:t>
            </a:r>
            <a:endParaRPr>
              <a:latin typeface="Barlow Light"/>
              <a:ea typeface="Barlow Light"/>
              <a:cs typeface="Barlow Light"/>
              <a:sym typeface="Barlow Light"/>
            </a:endParaRPr>
          </a:p>
        </p:txBody>
      </p:sp>
      <p:sp>
        <p:nvSpPr>
          <p:cNvPr id="733" name="Google Shape;733;p60"/>
          <p:cNvSpPr txBox="1"/>
          <p:nvPr/>
        </p:nvSpPr>
        <p:spPr>
          <a:xfrm>
            <a:off x="3416125" y="530750"/>
            <a:ext cx="4931100" cy="40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Barlow Light"/>
                <a:ea typeface="Barlow Light"/>
                <a:cs typeface="Barlow Light"/>
                <a:sym typeface="Barlow Light"/>
              </a:rPr>
              <a:t>“We evaluate three commercial gender classification systems using our dataset and show that darker-skinned females are the most misclassified group (with error rates of up to 34.7%). The maximum error rate for lighter-skinned males is 0.8%.”</a:t>
            </a:r>
            <a:endParaRPr sz="2400">
              <a:latin typeface="Barlow Light"/>
              <a:ea typeface="Barlow Light"/>
              <a:cs typeface="Barlow Light"/>
              <a:sym typeface="Barlow Light"/>
            </a:endParaRPr>
          </a:p>
          <a:p>
            <a:pPr marL="0" lvl="0" indent="0" algn="r" rtl="0">
              <a:spcBef>
                <a:spcPts val="0"/>
              </a:spcBef>
              <a:spcAft>
                <a:spcPts val="0"/>
              </a:spcAft>
              <a:buNone/>
            </a:pPr>
            <a:r>
              <a:rPr lang="en" sz="2400">
                <a:latin typeface="Barlow Light"/>
                <a:ea typeface="Barlow Light"/>
                <a:cs typeface="Barlow Light"/>
                <a:sym typeface="Barlow Light"/>
              </a:rPr>
              <a:t>Gender Shades</a:t>
            </a:r>
            <a:endParaRPr sz="2400">
              <a:latin typeface="Barlow Light"/>
              <a:ea typeface="Barlow Light"/>
              <a:cs typeface="Barlow Light"/>
              <a:sym typeface="Barlow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1"/>
          <p:cNvSpPr txBox="1">
            <a:spLocks noGrp="1"/>
          </p:cNvSpPr>
          <p:nvPr>
            <p:ph type="subTitle" idx="1"/>
          </p:nvPr>
        </p:nvSpPr>
        <p:spPr>
          <a:xfrm>
            <a:off x="321750" y="4418088"/>
            <a:ext cx="8500500" cy="6873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Clr>
                <a:schemeClr val="dk1"/>
              </a:buClr>
              <a:buSzPts val="1100"/>
              <a:buFont typeface="Arial"/>
              <a:buNone/>
            </a:pPr>
            <a:r>
              <a:rPr lang="en" b="1">
                <a:solidFill>
                  <a:schemeClr val="dk1"/>
                </a:solidFill>
                <a:latin typeface="Barlow"/>
                <a:ea typeface="Barlow"/>
                <a:cs typeface="Barlow"/>
                <a:sym typeface="Barlow"/>
              </a:rPr>
              <a:t>Algorithms can make biased decisions </a:t>
            </a:r>
            <a:r>
              <a:rPr lang="en" b="1" i="1">
                <a:solidFill>
                  <a:schemeClr val="dk1"/>
                </a:solidFill>
                <a:latin typeface="Barlow"/>
                <a:ea typeface="Barlow"/>
                <a:cs typeface="Barlow"/>
                <a:sym typeface="Barlow"/>
              </a:rPr>
              <a:t>at scale</a:t>
            </a:r>
            <a:r>
              <a:rPr lang="en" b="1">
                <a:solidFill>
                  <a:schemeClr val="dk1"/>
                </a:solidFill>
                <a:latin typeface="Barlow"/>
                <a:ea typeface="Barlow"/>
                <a:cs typeface="Barlow"/>
                <a:sym typeface="Barlow"/>
              </a:rPr>
              <a:t>.</a:t>
            </a:r>
            <a:endParaRPr b="1">
              <a:solidFill>
                <a:schemeClr val="dk1"/>
              </a:solidFill>
              <a:latin typeface="Barlow"/>
              <a:ea typeface="Barlow"/>
              <a:cs typeface="Barlow"/>
              <a:sym typeface="Barlow"/>
            </a:endParaRPr>
          </a:p>
          <a:p>
            <a:pPr marL="0" lvl="0" indent="0" algn="l" rtl="0">
              <a:spcBef>
                <a:spcPts val="600"/>
              </a:spcBef>
              <a:spcAft>
                <a:spcPts val="0"/>
              </a:spcAft>
              <a:buNone/>
            </a:pPr>
            <a:endParaRPr b="1">
              <a:latin typeface="Barlow"/>
              <a:ea typeface="Barlow"/>
              <a:cs typeface="Barlow"/>
              <a:sym typeface="Barlow"/>
            </a:endParaRPr>
          </a:p>
        </p:txBody>
      </p:sp>
      <p:pic>
        <p:nvPicPr>
          <p:cNvPr id="739" name="Google Shape;739;p61"/>
          <p:cNvPicPr preferRelativeResize="0"/>
          <p:nvPr/>
        </p:nvPicPr>
        <p:blipFill rotWithShape="1">
          <a:blip r:embed="rId3">
            <a:alphaModFix/>
          </a:blip>
          <a:srcRect l="15061" r="31828" b="17369"/>
          <a:stretch/>
        </p:blipFill>
        <p:spPr>
          <a:xfrm>
            <a:off x="446525" y="698450"/>
            <a:ext cx="3797209" cy="3768875"/>
          </a:xfrm>
          <a:prstGeom prst="rect">
            <a:avLst/>
          </a:prstGeom>
          <a:noFill/>
          <a:ln>
            <a:noFill/>
          </a:ln>
        </p:spPr>
      </p:pic>
      <p:pic>
        <p:nvPicPr>
          <p:cNvPr id="740" name="Google Shape;740;p61"/>
          <p:cNvPicPr preferRelativeResize="0"/>
          <p:nvPr/>
        </p:nvPicPr>
        <p:blipFill rotWithShape="1">
          <a:blip r:embed="rId3">
            <a:alphaModFix/>
          </a:blip>
          <a:srcRect l="15061" r="31828" b="17369"/>
          <a:stretch/>
        </p:blipFill>
        <p:spPr>
          <a:xfrm>
            <a:off x="4243725" y="698475"/>
            <a:ext cx="1275448" cy="1265926"/>
          </a:xfrm>
          <a:prstGeom prst="rect">
            <a:avLst/>
          </a:prstGeom>
          <a:noFill/>
          <a:ln>
            <a:noFill/>
          </a:ln>
        </p:spPr>
      </p:pic>
      <p:pic>
        <p:nvPicPr>
          <p:cNvPr id="741" name="Google Shape;741;p61"/>
          <p:cNvPicPr preferRelativeResize="0"/>
          <p:nvPr/>
        </p:nvPicPr>
        <p:blipFill rotWithShape="1">
          <a:blip r:embed="rId3">
            <a:alphaModFix/>
          </a:blip>
          <a:srcRect l="15061" r="31828" b="17369"/>
          <a:stretch/>
        </p:blipFill>
        <p:spPr>
          <a:xfrm>
            <a:off x="4243725" y="1917685"/>
            <a:ext cx="1275448" cy="1265939"/>
          </a:xfrm>
          <a:prstGeom prst="rect">
            <a:avLst/>
          </a:prstGeom>
          <a:noFill/>
          <a:ln>
            <a:noFill/>
          </a:ln>
        </p:spPr>
      </p:pic>
      <p:pic>
        <p:nvPicPr>
          <p:cNvPr id="742" name="Google Shape;742;p61"/>
          <p:cNvPicPr preferRelativeResize="0"/>
          <p:nvPr/>
        </p:nvPicPr>
        <p:blipFill rotWithShape="1">
          <a:blip r:embed="rId3">
            <a:alphaModFix/>
          </a:blip>
          <a:srcRect l="15061" r="31828" b="17369"/>
          <a:stretch/>
        </p:blipFill>
        <p:spPr>
          <a:xfrm>
            <a:off x="4243725" y="3189981"/>
            <a:ext cx="1275448" cy="1265939"/>
          </a:xfrm>
          <a:prstGeom prst="rect">
            <a:avLst/>
          </a:prstGeom>
          <a:noFill/>
          <a:ln>
            <a:noFill/>
          </a:ln>
        </p:spPr>
      </p:pic>
      <p:pic>
        <p:nvPicPr>
          <p:cNvPr id="743" name="Google Shape;743;p61"/>
          <p:cNvPicPr preferRelativeResize="0"/>
          <p:nvPr/>
        </p:nvPicPr>
        <p:blipFill rotWithShape="1">
          <a:blip r:embed="rId3">
            <a:alphaModFix/>
          </a:blip>
          <a:srcRect l="15061" r="31828" b="17369"/>
          <a:stretch/>
        </p:blipFill>
        <p:spPr>
          <a:xfrm>
            <a:off x="5519175" y="704163"/>
            <a:ext cx="1275448" cy="1265926"/>
          </a:xfrm>
          <a:prstGeom prst="rect">
            <a:avLst/>
          </a:prstGeom>
          <a:noFill/>
          <a:ln>
            <a:noFill/>
          </a:ln>
        </p:spPr>
      </p:pic>
      <p:pic>
        <p:nvPicPr>
          <p:cNvPr id="744" name="Google Shape;744;p61"/>
          <p:cNvPicPr preferRelativeResize="0"/>
          <p:nvPr/>
        </p:nvPicPr>
        <p:blipFill rotWithShape="1">
          <a:blip r:embed="rId3">
            <a:alphaModFix/>
          </a:blip>
          <a:srcRect l="15061" r="31828" b="17369"/>
          <a:stretch/>
        </p:blipFill>
        <p:spPr>
          <a:xfrm>
            <a:off x="5519175" y="1923373"/>
            <a:ext cx="1275448" cy="1265939"/>
          </a:xfrm>
          <a:prstGeom prst="rect">
            <a:avLst/>
          </a:prstGeom>
          <a:noFill/>
          <a:ln>
            <a:noFill/>
          </a:ln>
        </p:spPr>
      </p:pic>
      <p:pic>
        <p:nvPicPr>
          <p:cNvPr id="745" name="Google Shape;745;p61"/>
          <p:cNvPicPr preferRelativeResize="0"/>
          <p:nvPr/>
        </p:nvPicPr>
        <p:blipFill rotWithShape="1">
          <a:blip r:embed="rId3">
            <a:alphaModFix/>
          </a:blip>
          <a:srcRect l="15061" r="31828" b="17369"/>
          <a:stretch/>
        </p:blipFill>
        <p:spPr>
          <a:xfrm>
            <a:off x="5519175" y="3195668"/>
            <a:ext cx="1275448" cy="1265939"/>
          </a:xfrm>
          <a:prstGeom prst="rect">
            <a:avLst/>
          </a:prstGeom>
          <a:noFill/>
          <a:ln>
            <a:noFill/>
          </a:ln>
        </p:spPr>
      </p:pic>
      <p:pic>
        <p:nvPicPr>
          <p:cNvPr id="746" name="Google Shape;746;p61"/>
          <p:cNvPicPr preferRelativeResize="0"/>
          <p:nvPr/>
        </p:nvPicPr>
        <p:blipFill rotWithShape="1">
          <a:blip r:embed="rId3">
            <a:alphaModFix/>
          </a:blip>
          <a:srcRect l="15061" r="31828" b="31247"/>
          <a:stretch/>
        </p:blipFill>
        <p:spPr>
          <a:xfrm>
            <a:off x="6794625" y="701325"/>
            <a:ext cx="637724" cy="687300"/>
          </a:xfrm>
          <a:prstGeom prst="rect">
            <a:avLst/>
          </a:prstGeom>
          <a:noFill/>
          <a:ln>
            <a:noFill/>
          </a:ln>
        </p:spPr>
      </p:pic>
      <p:pic>
        <p:nvPicPr>
          <p:cNvPr id="747" name="Google Shape;747;p61"/>
          <p:cNvPicPr preferRelativeResize="0"/>
          <p:nvPr/>
        </p:nvPicPr>
        <p:blipFill rotWithShape="1">
          <a:blip r:embed="rId3">
            <a:alphaModFix/>
          </a:blip>
          <a:srcRect l="15061" r="31828" b="31247"/>
          <a:stretch/>
        </p:blipFill>
        <p:spPr>
          <a:xfrm>
            <a:off x="6794625" y="1312425"/>
            <a:ext cx="637724" cy="687300"/>
          </a:xfrm>
          <a:prstGeom prst="rect">
            <a:avLst/>
          </a:prstGeom>
          <a:noFill/>
          <a:ln>
            <a:noFill/>
          </a:ln>
        </p:spPr>
      </p:pic>
      <p:pic>
        <p:nvPicPr>
          <p:cNvPr id="748" name="Google Shape;748;p61"/>
          <p:cNvPicPr preferRelativeResize="0"/>
          <p:nvPr/>
        </p:nvPicPr>
        <p:blipFill rotWithShape="1">
          <a:blip r:embed="rId3">
            <a:alphaModFix/>
          </a:blip>
          <a:srcRect l="15061" r="31828" b="31247"/>
          <a:stretch/>
        </p:blipFill>
        <p:spPr>
          <a:xfrm>
            <a:off x="6794625" y="1999725"/>
            <a:ext cx="637724" cy="687300"/>
          </a:xfrm>
          <a:prstGeom prst="rect">
            <a:avLst/>
          </a:prstGeom>
          <a:noFill/>
          <a:ln>
            <a:noFill/>
          </a:ln>
        </p:spPr>
      </p:pic>
      <p:pic>
        <p:nvPicPr>
          <p:cNvPr id="749" name="Google Shape;749;p61"/>
          <p:cNvPicPr preferRelativeResize="0"/>
          <p:nvPr/>
        </p:nvPicPr>
        <p:blipFill rotWithShape="1">
          <a:blip r:embed="rId3">
            <a:alphaModFix/>
          </a:blip>
          <a:srcRect l="15061" r="31828" b="31247"/>
          <a:stretch/>
        </p:blipFill>
        <p:spPr>
          <a:xfrm>
            <a:off x="6794625" y="2610825"/>
            <a:ext cx="637724" cy="687300"/>
          </a:xfrm>
          <a:prstGeom prst="rect">
            <a:avLst/>
          </a:prstGeom>
          <a:noFill/>
          <a:ln>
            <a:noFill/>
          </a:ln>
        </p:spPr>
      </p:pic>
      <p:pic>
        <p:nvPicPr>
          <p:cNvPr id="750" name="Google Shape;750;p61"/>
          <p:cNvPicPr preferRelativeResize="0"/>
          <p:nvPr/>
        </p:nvPicPr>
        <p:blipFill rotWithShape="1">
          <a:blip r:embed="rId3">
            <a:alphaModFix/>
          </a:blip>
          <a:srcRect l="15061" r="31828" b="31247"/>
          <a:stretch/>
        </p:blipFill>
        <p:spPr>
          <a:xfrm>
            <a:off x="6794625" y="3173750"/>
            <a:ext cx="637724" cy="687300"/>
          </a:xfrm>
          <a:prstGeom prst="rect">
            <a:avLst/>
          </a:prstGeom>
          <a:noFill/>
          <a:ln>
            <a:noFill/>
          </a:ln>
        </p:spPr>
      </p:pic>
      <p:pic>
        <p:nvPicPr>
          <p:cNvPr id="751" name="Google Shape;751;p61"/>
          <p:cNvPicPr preferRelativeResize="0"/>
          <p:nvPr/>
        </p:nvPicPr>
        <p:blipFill rotWithShape="1">
          <a:blip r:embed="rId3">
            <a:alphaModFix/>
          </a:blip>
          <a:srcRect l="15061" r="31828" b="31247"/>
          <a:stretch/>
        </p:blipFill>
        <p:spPr>
          <a:xfrm>
            <a:off x="6794625" y="3784850"/>
            <a:ext cx="637724" cy="687300"/>
          </a:xfrm>
          <a:prstGeom prst="rect">
            <a:avLst/>
          </a:prstGeom>
          <a:noFill/>
          <a:ln>
            <a:noFill/>
          </a:ln>
        </p:spPr>
      </p:pic>
      <p:sp>
        <p:nvSpPr>
          <p:cNvPr id="752" name="Google Shape;752;p61"/>
          <p:cNvSpPr txBox="1">
            <a:spLocks noGrp="1"/>
          </p:cNvSpPr>
          <p:nvPr>
            <p:ph type="subTitle" idx="1"/>
          </p:nvPr>
        </p:nvSpPr>
        <p:spPr>
          <a:xfrm>
            <a:off x="97800" y="14188"/>
            <a:ext cx="8500500" cy="68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solidFill>
                  <a:schemeClr val="dk1"/>
                </a:solidFill>
                <a:latin typeface="Barlow"/>
                <a:ea typeface="Barlow"/>
                <a:cs typeface="Barlow"/>
                <a:sym typeface="Barlow"/>
              </a:rPr>
              <a:t>Human actors can make biased decisions.</a:t>
            </a:r>
            <a:endParaRPr b="1">
              <a:solidFill>
                <a:schemeClr val="dk1"/>
              </a:solidFill>
              <a:latin typeface="Barlow"/>
              <a:ea typeface="Barlow"/>
              <a:cs typeface="Barlow"/>
              <a:sym typeface="Barlow"/>
            </a:endParaRPr>
          </a:p>
          <a:p>
            <a:pPr marL="0" lvl="0" indent="0" algn="l" rtl="0">
              <a:spcBef>
                <a:spcPts val="600"/>
              </a:spcBef>
              <a:spcAft>
                <a:spcPts val="0"/>
              </a:spcAft>
              <a:buNone/>
            </a:pPr>
            <a:endParaRPr b="1">
              <a:latin typeface="Barlow"/>
              <a:ea typeface="Barlow"/>
              <a:cs typeface="Barlow"/>
              <a:sym typeface="Barlow"/>
            </a:endParaRPr>
          </a:p>
        </p:txBody>
      </p:sp>
      <p:pic>
        <p:nvPicPr>
          <p:cNvPr id="753" name="Google Shape;753;p61"/>
          <p:cNvPicPr preferRelativeResize="0"/>
          <p:nvPr/>
        </p:nvPicPr>
        <p:blipFill rotWithShape="1">
          <a:blip r:embed="rId3">
            <a:alphaModFix/>
          </a:blip>
          <a:srcRect l="15061" r="31828" b="31247"/>
          <a:stretch/>
        </p:blipFill>
        <p:spPr>
          <a:xfrm>
            <a:off x="7404225" y="701325"/>
            <a:ext cx="637724" cy="687300"/>
          </a:xfrm>
          <a:prstGeom prst="rect">
            <a:avLst/>
          </a:prstGeom>
          <a:noFill/>
          <a:ln>
            <a:noFill/>
          </a:ln>
        </p:spPr>
      </p:pic>
      <p:pic>
        <p:nvPicPr>
          <p:cNvPr id="754" name="Google Shape;754;p61"/>
          <p:cNvPicPr preferRelativeResize="0"/>
          <p:nvPr/>
        </p:nvPicPr>
        <p:blipFill rotWithShape="1">
          <a:blip r:embed="rId3">
            <a:alphaModFix/>
          </a:blip>
          <a:srcRect l="15061" r="31828" b="31247"/>
          <a:stretch/>
        </p:blipFill>
        <p:spPr>
          <a:xfrm>
            <a:off x="7404225" y="1312425"/>
            <a:ext cx="637724" cy="687300"/>
          </a:xfrm>
          <a:prstGeom prst="rect">
            <a:avLst/>
          </a:prstGeom>
          <a:noFill/>
          <a:ln>
            <a:noFill/>
          </a:ln>
        </p:spPr>
      </p:pic>
      <p:pic>
        <p:nvPicPr>
          <p:cNvPr id="755" name="Google Shape;755;p61"/>
          <p:cNvPicPr preferRelativeResize="0"/>
          <p:nvPr/>
        </p:nvPicPr>
        <p:blipFill rotWithShape="1">
          <a:blip r:embed="rId3">
            <a:alphaModFix/>
          </a:blip>
          <a:srcRect l="15061" r="31828" b="31247"/>
          <a:stretch/>
        </p:blipFill>
        <p:spPr>
          <a:xfrm>
            <a:off x="7404225" y="1999725"/>
            <a:ext cx="637724" cy="687300"/>
          </a:xfrm>
          <a:prstGeom prst="rect">
            <a:avLst/>
          </a:prstGeom>
          <a:noFill/>
          <a:ln>
            <a:noFill/>
          </a:ln>
        </p:spPr>
      </p:pic>
      <p:pic>
        <p:nvPicPr>
          <p:cNvPr id="756" name="Google Shape;756;p61"/>
          <p:cNvPicPr preferRelativeResize="0"/>
          <p:nvPr/>
        </p:nvPicPr>
        <p:blipFill rotWithShape="1">
          <a:blip r:embed="rId3">
            <a:alphaModFix/>
          </a:blip>
          <a:srcRect l="15061" r="31828" b="31247"/>
          <a:stretch/>
        </p:blipFill>
        <p:spPr>
          <a:xfrm>
            <a:off x="7404225" y="2610825"/>
            <a:ext cx="637724" cy="687300"/>
          </a:xfrm>
          <a:prstGeom prst="rect">
            <a:avLst/>
          </a:prstGeom>
          <a:noFill/>
          <a:ln>
            <a:noFill/>
          </a:ln>
        </p:spPr>
      </p:pic>
      <p:pic>
        <p:nvPicPr>
          <p:cNvPr id="757" name="Google Shape;757;p61"/>
          <p:cNvPicPr preferRelativeResize="0"/>
          <p:nvPr/>
        </p:nvPicPr>
        <p:blipFill rotWithShape="1">
          <a:blip r:embed="rId3">
            <a:alphaModFix/>
          </a:blip>
          <a:srcRect l="15061" r="31828" b="31247"/>
          <a:stretch/>
        </p:blipFill>
        <p:spPr>
          <a:xfrm>
            <a:off x="7404225" y="3173750"/>
            <a:ext cx="637724" cy="687300"/>
          </a:xfrm>
          <a:prstGeom prst="rect">
            <a:avLst/>
          </a:prstGeom>
          <a:noFill/>
          <a:ln>
            <a:noFill/>
          </a:ln>
        </p:spPr>
      </p:pic>
      <p:pic>
        <p:nvPicPr>
          <p:cNvPr id="758" name="Google Shape;758;p61"/>
          <p:cNvPicPr preferRelativeResize="0"/>
          <p:nvPr/>
        </p:nvPicPr>
        <p:blipFill rotWithShape="1">
          <a:blip r:embed="rId3">
            <a:alphaModFix/>
          </a:blip>
          <a:srcRect l="15061" r="31828" b="31247"/>
          <a:stretch/>
        </p:blipFill>
        <p:spPr>
          <a:xfrm>
            <a:off x="7404225" y="3784850"/>
            <a:ext cx="637724" cy="687300"/>
          </a:xfrm>
          <a:prstGeom prst="rect">
            <a:avLst/>
          </a:prstGeom>
          <a:noFill/>
          <a:ln>
            <a:noFill/>
          </a:ln>
        </p:spPr>
      </p:pic>
      <p:pic>
        <p:nvPicPr>
          <p:cNvPr id="759" name="Google Shape;759;p61"/>
          <p:cNvPicPr preferRelativeResize="0"/>
          <p:nvPr/>
        </p:nvPicPr>
        <p:blipFill rotWithShape="1">
          <a:blip r:embed="rId3">
            <a:alphaModFix/>
          </a:blip>
          <a:srcRect l="15061" r="31828" b="31247"/>
          <a:stretch/>
        </p:blipFill>
        <p:spPr>
          <a:xfrm>
            <a:off x="8013825" y="701325"/>
            <a:ext cx="356825" cy="384576"/>
          </a:xfrm>
          <a:prstGeom prst="rect">
            <a:avLst/>
          </a:prstGeom>
          <a:noFill/>
          <a:ln>
            <a:noFill/>
          </a:ln>
        </p:spPr>
      </p:pic>
      <p:pic>
        <p:nvPicPr>
          <p:cNvPr id="760" name="Google Shape;760;p61"/>
          <p:cNvPicPr preferRelativeResize="0"/>
          <p:nvPr/>
        </p:nvPicPr>
        <p:blipFill rotWithShape="1">
          <a:blip r:embed="rId3">
            <a:alphaModFix/>
          </a:blip>
          <a:srcRect l="15061" r="31828" b="31247"/>
          <a:stretch/>
        </p:blipFill>
        <p:spPr>
          <a:xfrm>
            <a:off x="8013825" y="1068650"/>
            <a:ext cx="356825" cy="384576"/>
          </a:xfrm>
          <a:prstGeom prst="rect">
            <a:avLst/>
          </a:prstGeom>
          <a:noFill/>
          <a:ln>
            <a:noFill/>
          </a:ln>
        </p:spPr>
      </p:pic>
      <p:pic>
        <p:nvPicPr>
          <p:cNvPr id="761" name="Google Shape;761;p61"/>
          <p:cNvPicPr preferRelativeResize="0"/>
          <p:nvPr/>
        </p:nvPicPr>
        <p:blipFill rotWithShape="1">
          <a:blip r:embed="rId3">
            <a:alphaModFix/>
          </a:blip>
          <a:srcRect l="15061" r="31828" b="31247"/>
          <a:stretch/>
        </p:blipFill>
        <p:spPr>
          <a:xfrm>
            <a:off x="8013825" y="1461008"/>
            <a:ext cx="356825" cy="384576"/>
          </a:xfrm>
          <a:prstGeom prst="rect">
            <a:avLst/>
          </a:prstGeom>
          <a:noFill/>
          <a:ln>
            <a:noFill/>
          </a:ln>
        </p:spPr>
      </p:pic>
      <p:pic>
        <p:nvPicPr>
          <p:cNvPr id="762" name="Google Shape;762;p61"/>
          <p:cNvPicPr preferRelativeResize="0"/>
          <p:nvPr/>
        </p:nvPicPr>
        <p:blipFill rotWithShape="1">
          <a:blip r:embed="rId3">
            <a:alphaModFix/>
          </a:blip>
          <a:srcRect l="15061" r="31828" b="31247"/>
          <a:stretch/>
        </p:blipFill>
        <p:spPr>
          <a:xfrm>
            <a:off x="8013825" y="1828333"/>
            <a:ext cx="356825" cy="384576"/>
          </a:xfrm>
          <a:prstGeom prst="rect">
            <a:avLst/>
          </a:prstGeom>
          <a:noFill/>
          <a:ln>
            <a:noFill/>
          </a:ln>
        </p:spPr>
      </p:pic>
      <p:pic>
        <p:nvPicPr>
          <p:cNvPr id="763" name="Google Shape;763;p61"/>
          <p:cNvPicPr preferRelativeResize="0"/>
          <p:nvPr/>
        </p:nvPicPr>
        <p:blipFill rotWithShape="1">
          <a:blip r:embed="rId3">
            <a:alphaModFix/>
          </a:blip>
          <a:srcRect l="15061" r="31828" b="31247"/>
          <a:stretch/>
        </p:blipFill>
        <p:spPr>
          <a:xfrm>
            <a:off x="8035861" y="2166400"/>
            <a:ext cx="356825" cy="384576"/>
          </a:xfrm>
          <a:prstGeom prst="rect">
            <a:avLst/>
          </a:prstGeom>
          <a:noFill/>
          <a:ln>
            <a:noFill/>
          </a:ln>
        </p:spPr>
      </p:pic>
      <p:pic>
        <p:nvPicPr>
          <p:cNvPr id="764" name="Google Shape;764;p61"/>
          <p:cNvPicPr preferRelativeResize="0"/>
          <p:nvPr/>
        </p:nvPicPr>
        <p:blipFill rotWithShape="1">
          <a:blip r:embed="rId3">
            <a:alphaModFix/>
          </a:blip>
          <a:srcRect l="15061" r="31828" b="31247"/>
          <a:stretch/>
        </p:blipFill>
        <p:spPr>
          <a:xfrm>
            <a:off x="8035861" y="2533725"/>
            <a:ext cx="356825" cy="384576"/>
          </a:xfrm>
          <a:prstGeom prst="rect">
            <a:avLst/>
          </a:prstGeom>
          <a:noFill/>
          <a:ln>
            <a:noFill/>
          </a:ln>
        </p:spPr>
      </p:pic>
      <p:pic>
        <p:nvPicPr>
          <p:cNvPr id="765" name="Google Shape;765;p61"/>
          <p:cNvPicPr preferRelativeResize="0"/>
          <p:nvPr/>
        </p:nvPicPr>
        <p:blipFill rotWithShape="1">
          <a:blip r:embed="rId3">
            <a:alphaModFix/>
          </a:blip>
          <a:srcRect l="15061" r="31828" b="31247"/>
          <a:stretch/>
        </p:blipFill>
        <p:spPr>
          <a:xfrm>
            <a:off x="8035861" y="2926083"/>
            <a:ext cx="356825" cy="384576"/>
          </a:xfrm>
          <a:prstGeom prst="rect">
            <a:avLst/>
          </a:prstGeom>
          <a:noFill/>
          <a:ln>
            <a:noFill/>
          </a:ln>
        </p:spPr>
      </p:pic>
      <p:pic>
        <p:nvPicPr>
          <p:cNvPr id="766" name="Google Shape;766;p61"/>
          <p:cNvPicPr preferRelativeResize="0"/>
          <p:nvPr/>
        </p:nvPicPr>
        <p:blipFill rotWithShape="1">
          <a:blip r:embed="rId3">
            <a:alphaModFix/>
          </a:blip>
          <a:srcRect l="15061" r="31828" b="31247"/>
          <a:stretch/>
        </p:blipFill>
        <p:spPr>
          <a:xfrm>
            <a:off x="8035861" y="3293408"/>
            <a:ext cx="356825" cy="384576"/>
          </a:xfrm>
          <a:prstGeom prst="rect">
            <a:avLst/>
          </a:prstGeom>
          <a:noFill/>
          <a:ln>
            <a:noFill/>
          </a:ln>
        </p:spPr>
      </p:pic>
      <p:pic>
        <p:nvPicPr>
          <p:cNvPr id="767" name="Google Shape;767;p61"/>
          <p:cNvPicPr preferRelativeResize="0"/>
          <p:nvPr/>
        </p:nvPicPr>
        <p:blipFill rotWithShape="1">
          <a:blip r:embed="rId3">
            <a:alphaModFix/>
          </a:blip>
          <a:srcRect l="15061" r="31828" b="31247"/>
          <a:stretch/>
        </p:blipFill>
        <p:spPr>
          <a:xfrm>
            <a:off x="8024467" y="3685758"/>
            <a:ext cx="356825" cy="384576"/>
          </a:xfrm>
          <a:prstGeom prst="rect">
            <a:avLst/>
          </a:prstGeom>
          <a:noFill/>
          <a:ln>
            <a:noFill/>
          </a:ln>
        </p:spPr>
      </p:pic>
      <p:pic>
        <p:nvPicPr>
          <p:cNvPr id="768" name="Google Shape;768;p61"/>
          <p:cNvPicPr preferRelativeResize="0"/>
          <p:nvPr/>
        </p:nvPicPr>
        <p:blipFill rotWithShape="1">
          <a:blip r:embed="rId3">
            <a:alphaModFix/>
          </a:blip>
          <a:srcRect l="15061" r="31828" b="31247"/>
          <a:stretch/>
        </p:blipFill>
        <p:spPr>
          <a:xfrm>
            <a:off x="8024467" y="4053083"/>
            <a:ext cx="356825" cy="384576"/>
          </a:xfrm>
          <a:prstGeom prst="rect">
            <a:avLst/>
          </a:prstGeom>
          <a:noFill/>
          <a:ln>
            <a:noFill/>
          </a:ln>
        </p:spPr>
      </p:pic>
      <p:pic>
        <p:nvPicPr>
          <p:cNvPr id="769" name="Google Shape;769;p61"/>
          <p:cNvPicPr preferRelativeResize="0"/>
          <p:nvPr/>
        </p:nvPicPr>
        <p:blipFill rotWithShape="1">
          <a:blip r:embed="rId3">
            <a:alphaModFix/>
          </a:blip>
          <a:srcRect l="15061" r="31828" b="31247"/>
          <a:stretch/>
        </p:blipFill>
        <p:spPr>
          <a:xfrm>
            <a:off x="8318625" y="709097"/>
            <a:ext cx="356825" cy="384576"/>
          </a:xfrm>
          <a:prstGeom prst="rect">
            <a:avLst/>
          </a:prstGeom>
          <a:noFill/>
          <a:ln>
            <a:noFill/>
          </a:ln>
        </p:spPr>
      </p:pic>
      <p:pic>
        <p:nvPicPr>
          <p:cNvPr id="770" name="Google Shape;770;p61"/>
          <p:cNvPicPr preferRelativeResize="0"/>
          <p:nvPr/>
        </p:nvPicPr>
        <p:blipFill rotWithShape="1">
          <a:blip r:embed="rId3">
            <a:alphaModFix/>
          </a:blip>
          <a:srcRect l="15061" r="31828" b="31247"/>
          <a:stretch/>
        </p:blipFill>
        <p:spPr>
          <a:xfrm>
            <a:off x="8318625" y="1076422"/>
            <a:ext cx="356825" cy="384576"/>
          </a:xfrm>
          <a:prstGeom prst="rect">
            <a:avLst/>
          </a:prstGeom>
          <a:noFill/>
          <a:ln>
            <a:noFill/>
          </a:ln>
        </p:spPr>
      </p:pic>
      <p:pic>
        <p:nvPicPr>
          <p:cNvPr id="771" name="Google Shape;771;p61"/>
          <p:cNvPicPr preferRelativeResize="0"/>
          <p:nvPr/>
        </p:nvPicPr>
        <p:blipFill rotWithShape="1">
          <a:blip r:embed="rId3">
            <a:alphaModFix/>
          </a:blip>
          <a:srcRect l="15061" r="31828" b="31247"/>
          <a:stretch/>
        </p:blipFill>
        <p:spPr>
          <a:xfrm>
            <a:off x="8318625" y="1468780"/>
            <a:ext cx="356825" cy="384576"/>
          </a:xfrm>
          <a:prstGeom prst="rect">
            <a:avLst/>
          </a:prstGeom>
          <a:noFill/>
          <a:ln>
            <a:noFill/>
          </a:ln>
        </p:spPr>
      </p:pic>
      <p:pic>
        <p:nvPicPr>
          <p:cNvPr id="772" name="Google Shape;772;p61"/>
          <p:cNvPicPr preferRelativeResize="0"/>
          <p:nvPr/>
        </p:nvPicPr>
        <p:blipFill rotWithShape="1">
          <a:blip r:embed="rId3">
            <a:alphaModFix/>
          </a:blip>
          <a:srcRect l="15061" r="31828" b="31247"/>
          <a:stretch/>
        </p:blipFill>
        <p:spPr>
          <a:xfrm>
            <a:off x="8318625" y="1836105"/>
            <a:ext cx="356825" cy="384576"/>
          </a:xfrm>
          <a:prstGeom prst="rect">
            <a:avLst/>
          </a:prstGeom>
          <a:noFill/>
          <a:ln>
            <a:noFill/>
          </a:ln>
        </p:spPr>
      </p:pic>
      <p:pic>
        <p:nvPicPr>
          <p:cNvPr id="773" name="Google Shape;773;p61"/>
          <p:cNvPicPr preferRelativeResize="0"/>
          <p:nvPr/>
        </p:nvPicPr>
        <p:blipFill rotWithShape="1">
          <a:blip r:embed="rId3">
            <a:alphaModFix/>
          </a:blip>
          <a:srcRect l="15061" r="31828" b="31247"/>
          <a:stretch/>
        </p:blipFill>
        <p:spPr>
          <a:xfrm>
            <a:off x="8340661" y="2174172"/>
            <a:ext cx="356825" cy="384576"/>
          </a:xfrm>
          <a:prstGeom prst="rect">
            <a:avLst/>
          </a:prstGeom>
          <a:noFill/>
          <a:ln>
            <a:noFill/>
          </a:ln>
        </p:spPr>
      </p:pic>
      <p:pic>
        <p:nvPicPr>
          <p:cNvPr id="774" name="Google Shape;774;p61"/>
          <p:cNvPicPr preferRelativeResize="0"/>
          <p:nvPr/>
        </p:nvPicPr>
        <p:blipFill rotWithShape="1">
          <a:blip r:embed="rId3">
            <a:alphaModFix/>
          </a:blip>
          <a:srcRect l="15061" r="31828" b="31247"/>
          <a:stretch/>
        </p:blipFill>
        <p:spPr>
          <a:xfrm>
            <a:off x="8340661" y="2541497"/>
            <a:ext cx="356825" cy="384576"/>
          </a:xfrm>
          <a:prstGeom prst="rect">
            <a:avLst/>
          </a:prstGeom>
          <a:noFill/>
          <a:ln>
            <a:noFill/>
          </a:ln>
        </p:spPr>
      </p:pic>
      <p:pic>
        <p:nvPicPr>
          <p:cNvPr id="775" name="Google Shape;775;p61"/>
          <p:cNvPicPr preferRelativeResize="0"/>
          <p:nvPr/>
        </p:nvPicPr>
        <p:blipFill rotWithShape="1">
          <a:blip r:embed="rId3">
            <a:alphaModFix/>
          </a:blip>
          <a:srcRect l="15061" r="31828" b="31247"/>
          <a:stretch/>
        </p:blipFill>
        <p:spPr>
          <a:xfrm>
            <a:off x="8340661" y="2933855"/>
            <a:ext cx="356825" cy="384576"/>
          </a:xfrm>
          <a:prstGeom prst="rect">
            <a:avLst/>
          </a:prstGeom>
          <a:noFill/>
          <a:ln>
            <a:noFill/>
          </a:ln>
        </p:spPr>
      </p:pic>
      <p:pic>
        <p:nvPicPr>
          <p:cNvPr id="776" name="Google Shape;776;p61"/>
          <p:cNvPicPr preferRelativeResize="0"/>
          <p:nvPr/>
        </p:nvPicPr>
        <p:blipFill rotWithShape="1">
          <a:blip r:embed="rId3">
            <a:alphaModFix/>
          </a:blip>
          <a:srcRect l="15061" r="31828" b="31247"/>
          <a:stretch/>
        </p:blipFill>
        <p:spPr>
          <a:xfrm>
            <a:off x="8340661" y="3301180"/>
            <a:ext cx="356825" cy="384576"/>
          </a:xfrm>
          <a:prstGeom prst="rect">
            <a:avLst/>
          </a:prstGeom>
          <a:noFill/>
          <a:ln>
            <a:noFill/>
          </a:ln>
        </p:spPr>
      </p:pic>
      <p:pic>
        <p:nvPicPr>
          <p:cNvPr id="777" name="Google Shape;777;p61"/>
          <p:cNvPicPr preferRelativeResize="0"/>
          <p:nvPr/>
        </p:nvPicPr>
        <p:blipFill rotWithShape="1">
          <a:blip r:embed="rId3">
            <a:alphaModFix/>
          </a:blip>
          <a:srcRect l="15061" r="31828" b="31247"/>
          <a:stretch/>
        </p:blipFill>
        <p:spPr>
          <a:xfrm>
            <a:off x="8329267" y="3693530"/>
            <a:ext cx="356825" cy="384576"/>
          </a:xfrm>
          <a:prstGeom prst="rect">
            <a:avLst/>
          </a:prstGeom>
          <a:noFill/>
          <a:ln>
            <a:noFill/>
          </a:ln>
        </p:spPr>
      </p:pic>
      <p:pic>
        <p:nvPicPr>
          <p:cNvPr id="778" name="Google Shape;778;p61"/>
          <p:cNvPicPr preferRelativeResize="0"/>
          <p:nvPr/>
        </p:nvPicPr>
        <p:blipFill rotWithShape="1">
          <a:blip r:embed="rId3">
            <a:alphaModFix/>
          </a:blip>
          <a:srcRect l="15061" r="31828" b="31247"/>
          <a:stretch/>
        </p:blipFill>
        <p:spPr>
          <a:xfrm>
            <a:off x="8329267" y="4060855"/>
            <a:ext cx="356825" cy="384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784" name="Google Shape;784;p62"/>
          <p:cNvSpPr txBox="1">
            <a:spLocks noGrp="1"/>
          </p:cNvSpPr>
          <p:nvPr>
            <p:ph type="subTitle" idx="1"/>
          </p:nvPr>
        </p:nvSpPr>
        <p:spPr>
          <a:xfrm>
            <a:off x="311700" y="1855350"/>
            <a:ext cx="8520600" cy="183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a:p>
            <a:pPr marL="0" lvl="0" indent="0" algn="ctr" rtl="0">
              <a:spcBef>
                <a:spcPts val="600"/>
              </a:spcBef>
              <a:spcAft>
                <a:spcPts val="0"/>
              </a:spcAft>
              <a:buNone/>
            </a:pPr>
            <a:r>
              <a:rPr lang="en"/>
              <a:t>High-Stakes Decision Systems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3"/>
          <p:cNvSpPr txBox="1">
            <a:spLocks noGrp="1"/>
          </p:cNvSpPr>
          <p:nvPr>
            <p:ph type="title"/>
          </p:nvPr>
        </p:nvSpPr>
        <p:spPr>
          <a:xfrm>
            <a:off x="335900" y="2109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the labor market</a:t>
            </a:r>
            <a:endParaRPr sz="3600"/>
          </a:p>
        </p:txBody>
      </p:sp>
      <p:sp>
        <p:nvSpPr>
          <p:cNvPr id="790" name="Google Shape;790;p63"/>
          <p:cNvSpPr txBox="1">
            <a:spLocks noGrp="1"/>
          </p:cNvSpPr>
          <p:nvPr>
            <p:ph type="body" idx="1"/>
          </p:nvPr>
        </p:nvSpPr>
        <p:spPr>
          <a:xfrm>
            <a:off x="457200" y="1068300"/>
            <a:ext cx="53292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SzPts val="2800"/>
              <a:buChar char="▹"/>
            </a:pPr>
            <a:r>
              <a:rPr lang="en" sz="2800">
                <a:solidFill>
                  <a:srgbClr val="A5B0FE"/>
                </a:solidFill>
                <a:latin typeface="Miriam Libre"/>
                <a:ea typeface="Miriam Libre"/>
                <a:cs typeface="Miriam Libre"/>
                <a:sym typeface="Miriam Libre"/>
              </a:rPr>
              <a:t>Who will see this job ad?</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Which resumes get filtered out?</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Which interviewees are deemed acceptable?</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4"/>
          <p:cNvSpPr txBox="1">
            <a:spLocks noGrp="1"/>
          </p:cNvSpPr>
          <p:nvPr>
            <p:ph type="title"/>
          </p:nvPr>
        </p:nvSpPr>
        <p:spPr>
          <a:xfrm>
            <a:off x="335900" y="2109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at work</a:t>
            </a:r>
            <a:endParaRPr sz="3600"/>
          </a:p>
        </p:txBody>
      </p:sp>
      <p:sp>
        <p:nvSpPr>
          <p:cNvPr id="796" name="Google Shape;796;p64"/>
          <p:cNvSpPr txBox="1">
            <a:spLocks noGrp="1"/>
          </p:cNvSpPr>
          <p:nvPr>
            <p:ph type="body" idx="1"/>
          </p:nvPr>
        </p:nvSpPr>
        <p:spPr>
          <a:xfrm>
            <a:off x="457200" y="1068300"/>
            <a:ext cx="53292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How are shifts scheduled?</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Who will get a raise?</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Who is deemed “productive”</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body" idx="1"/>
          </p:nvPr>
        </p:nvSpPr>
        <p:spPr>
          <a:xfrm>
            <a:off x="2640000" y="825450"/>
            <a:ext cx="3864000" cy="37773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200" b="1">
                <a:latin typeface="Barlow"/>
                <a:ea typeface="Barlow"/>
                <a:cs typeface="Barlow"/>
                <a:sym typeface="Barlow"/>
              </a:rPr>
              <a:t>My wife asked me why I speak so softly in the house.</a:t>
            </a:r>
            <a:endParaRPr sz="2200" b="1">
              <a:latin typeface="Barlow"/>
              <a:ea typeface="Barlow"/>
              <a:cs typeface="Barlow"/>
              <a:sym typeface="Barlow"/>
            </a:endParaRPr>
          </a:p>
          <a:p>
            <a:pPr marL="0" lvl="0" indent="0" algn="ctr" rtl="0">
              <a:spcBef>
                <a:spcPts val="600"/>
              </a:spcBef>
              <a:spcAft>
                <a:spcPts val="0"/>
              </a:spcAft>
              <a:buNone/>
            </a:pPr>
            <a:r>
              <a:rPr lang="en" sz="2200" b="1">
                <a:latin typeface="Barlow"/>
                <a:ea typeface="Barlow"/>
                <a:cs typeface="Barlow"/>
                <a:sym typeface="Barlow"/>
              </a:rPr>
              <a:t>I said I was afraid </a:t>
            </a:r>
            <a:br>
              <a:rPr lang="en" sz="2200" b="1">
                <a:latin typeface="Barlow"/>
                <a:ea typeface="Barlow"/>
                <a:cs typeface="Barlow"/>
                <a:sym typeface="Barlow"/>
              </a:rPr>
            </a:br>
            <a:r>
              <a:rPr lang="en" sz="2200" b="1">
                <a:latin typeface="Barlow"/>
                <a:ea typeface="Barlow"/>
                <a:cs typeface="Barlow"/>
                <a:sym typeface="Barlow"/>
              </a:rPr>
              <a:t>Mark Zuckerberg </a:t>
            </a:r>
            <a:br>
              <a:rPr lang="en" sz="2200" b="1">
                <a:latin typeface="Barlow"/>
                <a:ea typeface="Barlow"/>
                <a:cs typeface="Barlow"/>
                <a:sym typeface="Barlow"/>
              </a:rPr>
            </a:br>
            <a:r>
              <a:rPr lang="en" sz="2200" b="1">
                <a:latin typeface="Barlow"/>
                <a:ea typeface="Barlow"/>
                <a:cs typeface="Barlow"/>
                <a:sym typeface="Barlow"/>
              </a:rPr>
              <a:t>was listening.</a:t>
            </a:r>
            <a:endParaRPr sz="2200" b="1">
              <a:latin typeface="Barlow"/>
              <a:ea typeface="Barlow"/>
              <a:cs typeface="Barlow"/>
              <a:sym typeface="Barlow"/>
            </a:endParaRPr>
          </a:p>
          <a:p>
            <a:pPr marL="0" lvl="0" indent="0" algn="ctr" rtl="0">
              <a:spcBef>
                <a:spcPts val="600"/>
              </a:spcBef>
              <a:spcAft>
                <a:spcPts val="0"/>
              </a:spcAft>
              <a:buNone/>
            </a:pPr>
            <a:r>
              <a:rPr lang="en" sz="2200" b="1">
                <a:latin typeface="Barlow"/>
                <a:ea typeface="Barlow"/>
                <a:cs typeface="Barlow"/>
                <a:sym typeface="Barlow"/>
              </a:rPr>
              <a:t>She laughed.</a:t>
            </a:r>
            <a:endParaRPr sz="2200" b="1">
              <a:latin typeface="Barlow"/>
              <a:ea typeface="Barlow"/>
              <a:cs typeface="Barlow"/>
              <a:sym typeface="Barlow"/>
            </a:endParaRPr>
          </a:p>
          <a:p>
            <a:pPr marL="0" lvl="0" indent="0" algn="ctr" rtl="0">
              <a:spcBef>
                <a:spcPts val="600"/>
              </a:spcBef>
              <a:spcAft>
                <a:spcPts val="0"/>
              </a:spcAft>
              <a:buNone/>
            </a:pPr>
            <a:r>
              <a:rPr lang="en" sz="2200" b="1">
                <a:latin typeface="Barlow"/>
                <a:ea typeface="Barlow"/>
                <a:cs typeface="Barlow"/>
                <a:sym typeface="Barlow"/>
              </a:rPr>
              <a:t>I laughed.</a:t>
            </a:r>
            <a:endParaRPr sz="2200" b="1">
              <a:latin typeface="Barlow"/>
              <a:ea typeface="Barlow"/>
              <a:cs typeface="Barlow"/>
              <a:sym typeface="Barlow"/>
            </a:endParaRPr>
          </a:p>
          <a:p>
            <a:pPr marL="0" lvl="0" indent="0" algn="ctr" rtl="0">
              <a:spcBef>
                <a:spcPts val="600"/>
              </a:spcBef>
              <a:spcAft>
                <a:spcPts val="0"/>
              </a:spcAft>
              <a:buNone/>
            </a:pPr>
            <a:r>
              <a:rPr lang="en" sz="2200" b="1">
                <a:latin typeface="Barlow"/>
                <a:ea typeface="Barlow"/>
                <a:cs typeface="Barlow"/>
                <a:sym typeface="Barlow"/>
              </a:rPr>
              <a:t>Alexa laughed.</a:t>
            </a:r>
            <a:endParaRPr sz="2200" b="1">
              <a:latin typeface="Barlow"/>
              <a:ea typeface="Barlow"/>
              <a:cs typeface="Barlow"/>
              <a:sym typeface="Barlow"/>
            </a:endParaRPr>
          </a:p>
          <a:p>
            <a:pPr marL="0" lvl="0" indent="0" algn="ctr" rtl="0">
              <a:spcBef>
                <a:spcPts val="600"/>
              </a:spcBef>
              <a:spcAft>
                <a:spcPts val="0"/>
              </a:spcAft>
              <a:buNone/>
            </a:pPr>
            <a:r>
              <a:rPr lang="en" sz="2200" b="1">
                <a:latin typeface="Barlow"/>
                <a:ea typeface="Barlow"/>
                <a:cs typeface="Barlow"/>
                <a:sym typeface="Barlow"/>
              </a:rPr>
              <a:t>Siri laughed.</a:t>
            </a:r>
            <a:endParaRPr sz="2200" b="1">
              <a:latin typeface="Barlow"/>
              <a:ea typeface="Barlow"/>
              <a:cs typeface="Barlow"/>
              <a:sym typeface="Barlow"/>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5"/>
          <p:cNvSpPr txBox="1">
            <a:spLocks noGrp="1"/>
          </p:cNvSpPr>
          <p:nvPr>
            <p:ph type="title"/>
          </p:nvPr>
        </p:nvSpPr>
        <p:spPr>
          <a:xfrm>
            <a:off x="335900" y="2109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education</a:t>
            </a:r>
            <a:endParaRPr sz="3600"/>
          </a:p>
        </p:txBody>
      </p:sp>
      <p:sp>
        <p:nvSpPr>
          <p:cNvPr id="802" name="Google Shape;802;p65"/>
          <p:cNvSpPr txBox="1">
            <a:spLocks noGrp="1"/>
          </p:cNvSpPr>
          <p:nvPr>
            <p:ph type="body" idx="1"/>
          </p:nvPr>
        </p:nvSpPr>
        <p:spPr>
          <a:xfrm>
            <a:off x="457200" y="1068300"/>
            <a:ext cx="53292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Are you “at risk” of dropping out?</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Are you behaving “aggressively”?</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6"/>
          <p:cNvSpPr txBox="1">
            <a:spLocks noGrp="1"/>
          </p:cNvSpPr>
          <p:nvPr>
            <p:ph type="title"/>
          </p:nvPr>
        </p:nvSpPr>
        <p:spPr>
          <a:xfrm>
            <a:off x="335900" y="2109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Criminal Justice</a:t>
            </a:r>
            <a:endParaRPr sz="3600"/>
          </a:p>
        </p:txBody>
      </p:sp>
      <p:sp>
        <p:nvSpPr>
          <p:cNvPr id="808" name="Google Shape;808;p66"/>
          <p:cNvSpPr txBox="1">
            <a:spLocks noGrp="1"/>
          </p:cNvSpPr>
          <p:nvPr>
            <p:ph type="body" idx="1"/>
          </p:nvPr>
        </p:nvSpPr>
        <p:spPr>
          <a:xfrm>
            <a:off x="457200" y="1068300"/>
            <a:ext cx="53292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Where will police patrol?</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Which mugshots match this description?</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How likely is it that you will not appear in court?</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How likely is it that you will recidivate? </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814" name="Google Shape;814;p6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p:txBody>
      </p:sp>
      <p:pic>
        <p:nvPicPr>
          <p:cNvPr id="815" name="Google Shape;815;p67"/>
          <p:cNvPicPr preferRelativeResize="0"/>
          <p:nvPr/>
        </p:nvPicPr>
        <p:blipFill>
          <a:blip r:embed="rId3">
            <a:alphaModFix/>
          </a:blip>
          <a:stretch>
            <a:fillRect/>
          </a:stretch>
        </p:blipFill>
        <p:spPr>
          <a:xfrm>
            <a:off x="683451" y="324713"/>
            <a:ext cx="7777099" cy="44940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821" name="Google Shape;821;p6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p:txBody>
      </p:sp>
      <p:pic>
        <p:nvPicPr>
          <p:cNvPr id="822" name="Google Shape;822;p68"/>
          <p:cNvPicPr preferRelativeResize="0"/>
          <p:nvPr/>
        </p:nvPicPr>
        <p:blipFill rotWithShape="1">
          <a:blip r:embed="rId3">
            <a:alphaModFix/>
          </a:blip>
          <a:srcRect l="11014" t="3370" r="2600" b="11094"/>
          <a:stretch/>
        </p:blipFill>
        <p:spPr>
          <a:xfrm>
            <a:off x="1070700" y="371825"/>
            <a:ext cx="7002600" cy="439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9"/>
          <p:cNvSpPr txBox="1">
            <a:spLocks noGrp="1"/>
          </p:cNvSpPr>
          <p:nvPr>
            <p:ph type="title"/>
          </p:nvPr>
        </p:nvSpPr>
        <p:spPr>
          <a:xfrm>
            <a:off x="335900" y="2109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Migration</a:t>
            </a:r>
            <a:endParaRPr sz="3600"/>
          </a:p>
        </p:txBody>
      </p:sp>
      <p:sp>
        <p:nvSpPr>
          <p:cNvPr id="828" name="Google Shape;828;p69"/>
          <p:cNvSpPr txBox="1">
            <a:spLocks noGrp="1"/>
          </p:cNvSpPr>
          <p:nvPr>
            <p:ph type="body" idx="1"/>
          </p:nvPr>
        </p:nvSpPr>
        <p:spPr>
          <a:xfrm>
            <a:off x="457200" y="1068300"/>
            <a:ext cx="53292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Where will ICE look for you?</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Do your social media postings align with ICE criteria?</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Will you pass “extreme vetting?”</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0"/>
          <p:cNvSpPr txBox="1">
            <a:spLocks noGrp="1"/>
          </p:cNvSpPr>
          <p:nvPr>
            <p:ph type="title"/>
          </p:nvPr>
        </p:nvSpPr>
        <p:spPr>
          <a:xfrm>
            <a:off x="230475" y="210900"/>
            <a:ext cx="579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Social Services</a:t>
            </a:r>
            <a:endParaRPr sz="3600"/>
          </a:p>
        </p:txBody>
      </p:sp>
      <p:sp>
        <p:nvSpPr>
          <p:cNvPr id="834" name="Google Shape;834;p70"/>
          <p:cNvSpPr txBox="1">
            <a:spLocks noGrp="1"/>
          </p:cNvSpPr>
          <p:nvPr>
            <p:ph type="body" idx="1"/>
          </p:nvPr>
        </p:nvSpPr>
        <p:spPr>
          <a:xfrm>
            <a:off x="457200" y="1068300"/>
            <a:ext cx="55233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Are you likely to abuse or neglect your children?</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Do you deserve housing?</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Have you committed “welfare fraud”?</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1"/>
          <p:cNvSpPr txBox="1">
            <a:spLocks noGrp="1"/>
          </p:cNvSpPr>
          <p:nvPr>
            <p:ph type="title"/>
          </p:nvPr>
        </p:nvSpPr>
        <p:spPr>
          <a:xfrm>
            <a:off x="230475" y="210900"/>
            <a:ext cx="579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on the street</a:t>
            </a:r>
            <a:endParaRPr sz="3600"/>
          </a:p>
        </p:txBody>
      </p:sp>
      <p:sp>
        <p:nvSpPr>
          <p:cNvPr id="840" name="Google Shape;840;p71"/>
          <p:cNvSpPr txBox="1">
            <a:spLocks noGrp="1"/>
          </p:cNvSpPr>
          <p:nvPr>
            <p:ph type="body" idx="1"/>
          </p:nvPr>
        </p:nvSpPr>
        <p:spPr>
          <a:xfrm>
            <a:off x="457200" y="1068300"/>
            <a:ext cx="55233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Will this store’s door open for you?</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Will this autonomous vehicle stop for you?</a:t>
            </a: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2"/>
          <p:cNvSpPr txBox="1">
            <a:spLocks noGrp="1"/>
          </p:cNvSpPr>
          <p:nvPr>
            <p:ph type="title"/>
          </p:nvPr>
        </p:nvSpPr>
        <p:spPr>
          <a:xfrm>
            <a:off x="230475" y="210900"/>
            <a:ext cx="579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 in our Democracy</a:t>
            </a:r>
            <a:endParaRPr sz="3600"/>
          </a:p>
        </p:txBody>
      </p:sp>
      <p:sp>
        <p:nvSpPr>
          <p:cNvPr id="846" name="Google Shape;846;p72"/>
          <p:cNvSpPr txBox="1">
            <a:spLocks noGrp="1"/>
          </p:cNvSpPr>
          <p:nvPr>
            <p:ph type="body" idx="1"/>
          </p:nvPr>
        </p:nvSpPr>
        <p:spPr>
          <a:xfrm>
            <a:off x="457200" y="1068300"/>
            <a:ext cx="5523300" cy="39054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Which news stories will you see?</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r>
              <a:rPr lang="en" sz="2800">
                <a:solidFill>
                  <a:srgbClr val="A5B0FE"/>
                </a:solidFill>
                <a:latin typeface="Miriam Libre"/>
                <a:ea typeface="Miriam Libre"/>
                <a:cs typeface="Miriam Libre"/>
                <a:sym typeface="Miriam Libre"/>
              </a:rPr>
              <a:t>Will your name be purged from voter lists?</a:t>
            </a:r>
            <a:endParaRPr sz="2800">
              <a:solidFill>
                <a:srgbClr val="A5B0FE"/>
              </a:solidFill>
              <a:latin typeface="Miriam Libre"/>
              <a:ea typeface="Miriam Libre"/>
              <a:cs typeface="Miriam Libre"/>
              <a:sym typeface="Miriam Libre"/>
            </a:endParaRPr>
          </a:p>
          <a:p>
            <a:pPr marL="457200" lvl="0" indent="-406400" algn="l" rtl="0">
              <a:spcBef>
                <a:spcPts val="0"/>
              </a:spcBef>
              <a:spcAft>
                <a:spcPts val="0"/>
              </a:spcAft>
              <a:buClr>
                <a:srgbClr val="A5B0FE"/>
              </a:buClr>
              <a:buSzPts val="2800"/>
              <a:buFont typeface="Miriam Libre"/>
              <a:buChar char="▹"/>
            </a:pPr>
            <a:endParaRPr sz="2800">
              <a:solidFill>
                <a:srgbClr val="A5B0FE"/>
              </a:solidFill>
              <a:latin typeface="Miriam Libre"/>
              <a:ea typeface="Miriam Libre"/>
              <a:cs typeface="Miriam Libre"/>
              <a:sym typeface="Miriam Libr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73"/>
          <p:cNvPicPr preferRelativeResize="0"/>
          <p:nvPr/>
        </p:nvPicPr>
        <p:blipFill>
          <a:blip r:embed="rId3">
            <a:alphaModFix/>
          </a:blip>
          <a:stretch>
            <a:fillRect/>
          </a:stretch>
        </p:blipFill>
        <p:spPr>
          <a:xfrm>
            <a:off x="2134200" y="303900"/>
            <a:ext cx="4875600" cy="4535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857" name="Google Shape;857;p74"/>
          <p:cNvSpPr txBox="1">
            <a:spLocks noGrp="1"/>
          </p:cNvSpPr>
          <p:nvPr>
            <p:ph type="subTitle" idx="1"/>
          </p:nvPr>
        </p:nvSpPr>
        <p:spPr>
          <a:xfrm>
            <a:off x="311700" y="246575"/>
            <a:ext cx="8520600" cy="4669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latin typeface="Barlow"/>
                <a:ea typeface="Barlow"/>
                <a:cs typeface="Barlow"/>
                <a:sym typeface="Barlow"/>
              </a:rPr>
              <a:t>Acknowledgements</a:t>
            </a:r>
            <a:endParaRPr b="1">
              <a:latin typeface="Barlow"/>
              <a:ea typeface="Barlow"/>
              <a:cs typeface="Barlow"/>
              <a:sym typeface="Barlow"/>
            </a:endParaRPr>
          </a:p>
          <a:p>
            <a:pPr marL="0" lvl="0" indent="0" algn="ctr" rtl="0">
              <a:spcBef>
                <a:spcPts val="600"/>
              </a:spcBef>
              <a:spcAft>
                <a:spcPts val="0"/>
              </a:spcAft>
              <a:buNone/>
            </a:pPr>
            <a:endParaRPr/>
          </a:p>
          <a:p>
            <a:pPr marL="0" lvl="0" indent="0" algn="ctr" rtl="0">
              <a:spcBef>
                <a:spcPts val="600"/>
              </a:spcBef>
              <a:spcAft>
                <a:spcPts val="0"/>
              </a:spcAft>
              <a:buNone/>
            </a:pPr>
            <a:r>
              <a:rPr lang="en"/>
              <a:t>MIT’s </a:t>
            </a:r>
            <a:r>
              <a:rPr lang="en" u="sng">
                <a:solidFill>
                  <a:schemeClr val="hlink"/>
                </a:solidFill>
                <a:hlinkClick r:id="rId3"/>
              </a:rPr>
              <a:t>AI Blindspot</a:t>
            </a:r>
            <a:endParaRPr/>
          </a:p>
          <a:p>
            <a:pPr marL="0" lvl="0" indent="0" algn="ctr" rtl="0">
              <a:spcBef>
                <a:spcPts val="600"/>
              </a:spcBef>
              <a:spcAft>
                <a:spcPts val="0"/>
              </a:spcAft>
              <a:buNone/>
            </a:pPr>
            <a:endParaRPr/>
          </a:p>
          <a:p>
            <a:pPr marL="0" lvl="0" indent="0" algn="ctr" rtl="0">
              <a:spcBef>
                <a:spcPts val="600"/>
              </a:spcBef>
              <a:spcAft>
                <a:spcPts val="0"/>
              </a:spcAft>
              <a:buNone/>
            </a:pPr>
            <a:r>
              <a:rPr lang="en"/>
              <a:t>Stanford’s AI Lab (SAIL) </a:t>
            </a:r>
            <a:r>
              <a:rPr lang="en" u="sng">
                <a:solidFill>
                  <a:schemeClr val="hlink"/>
                </a:solidFill>
                <a:hlinkClick r:id="rId4"/>
              </a:rPr>
              <a:t>Blog</a:t>
            </a:r>
            <a:endParaRPr/>
          </a:p>
          <a:p>
            <a:pPr marL="0" lvl="0" indent="0" algn="ctr" rtl="0">
              <a:spcBef>
                <a:spcPts val="600"/>
              </a:spcBef>
              <a:spcAft>
                <a:spcPts val="0"/>
              </a:spcAft>
              <a:buNone/>
            </a:pPr>
            <a:endParaRPr/>
          </a:p>
          <a:p>
            <a:pPr marL="0" lvl="0" indent="0" algn="ctr" rtl="0">
              <a:spcBef>
                <a:spcPts val="600"/>
              </a:spcBef>
              <a:spcAft>
                <a:spcPts val="0"/>
              </a:spcAft>
              <a:buNone/>
            </a:pPr>
            <a:r>
              <a:rPr lang="en"/>
              <a:t>Princeton Dialogue on  </a:t>
            </a:r>
            <a:r>
              <a:rPr lang="en" u="sng">
                <a:solidFill>
                  <a:schemeClr val="hlink"/>
                </a:solidFill>
                <a:hlinkClick r:id="rId5"/>
              </a:rPr>
              <a:t>AI &amp; Ethics</a:t>
            </a:r>
            <a:endParaRPr/>
          </a:p>
          <a:p>
            <a:pPr marL="0" lvl="0" indent="0" algn="ctr" rtl="0">
              <a:spcBef>
                <a:spcPts val="600"/>
              </a:spcBef>
              <a:spcAft>
                <a:spcPts val="0"/>
              </a:spcAft>
              <a:buNone/>
            </a:pPr>
            <a:endParaRPr/>
          </a:p>
          <a:p>
            <a:pPr marL="0" lvl="0" indent="0" algn="ctr" rtl="0">
              <a:spcBef>
                <a:spcPts val="600"/>
              </a:spcBef>
              <a:spcAft>
                <a:spcPts val="0"/>
              </a:spcAft>
              <a:buNone/>
            </a:pPr>
            <a:r>
              <a:rPr lang="en" u="sng">
                <a:solidFill>
                  <a:schemeClr val="hlink"/>
                </a:solidFill>
                <a:hlinkClick r:id="rId6"/>
              </a:rPr>
              <a:t>Slides Carnival</a:t>
            </a:r>
            <a:endParaRPr/>
          </a:p>
          <a:p>
            <a:pPr marL="0" lvl="0" indent="0" algn="ctr" rtl="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body" idx="1"/>
          </p:nvPr>
        </p:nvSpPr>
        <p:spPr>
          <a:xfrm>
            <a:off x="6390750" y="439500"/>
            <a:ext cx="2122500" cy="3007200"/>
          </a:xfrm>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endParaRPr/>
          </a:p>
        </p:txBody>
      </p:sp>
      <p:sp>
        <p:nvSpPr>
          <p:cNvPr id="311" name="Google Shape;311;p30"/>
          <p:cNvSpPr txBox="1"/>
          <p:nvPr/>
        </p:nvSpPr>
        <p:spPr>
          <a:xfrm>
            <a:off x="267050" y="439500"/>
            <a:ext cx="5480100" cy="44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i="1">
                <a:solidFill>
                  <a:srgbClr val="14171A"/>
                </a:solidFill>
                <a:highlight>
                  <a:srgbClr val="FFFFFF"/>
                </a:highlight>
                <a:latin typeface="Roboto"/>
                <a:ea typeface="Roboto"/>
                <a:cs typeface="Roboto"/>
                <a:sym typeface="Roboto"/>
              </a:rPr>
              <a:t>"...you tell people what you're going to collect, why you're going to collect it.</a:t>
            </a:r>
            <a:endParaRPr sz="2100" i="1">
              <a:solidFill>
                <a:srgbClr val="14171A"/>
              </a:solidFill>
              <a:highlight>
                <a:srgbClr val="FFFFFF"/>
              </a:highlight>
              <a:latin typeface="Roboto"/>
              <a:ea typeface="Roboto"/>
              <a:cs typeface="Roboto"/>
              <a:sym typeface="Roboto"/>
            </a:endParaRPr>
          </a:p>
          <a:p>
            <a:pPr marL="0" lvl="0" indent="0" algn="l" rtl="0">
              <a:spcBef>
                <a:spcPts val="0"/>
              </a:spcBef>
              <a:spcAft>
                <a:spcPts val="0"/>
              </a:spcAft>
              <a:buNone/>
            </a:pPr>
            <a:endParaRPr sz="2100" i="1">
              <a:solidFill>
                <a:srgbClr val="14171A"/>
              </a:solidFill>
              <a:highlight>
                <a:srgbClr val="FFFFFF"/>
              </a:highlight>
              <a:latin typeface="Roboto"/>
              <a:ea typeface="Roboto"/>
              <a:cs typeface="Roboto"/>
              <a:sym typeface="Roboto"/>
            </a:endParaRPr>
          </a:p>
          <a:p>
            <a:pPr marL="0" lvl="0" indent="0" algn="l" rtl="0">
              <a:spcBef>
                <a:spcPts val="0"/>
              </a:spcBef>
              <a:spcAft>
                <a:spcPts val="0"/>
              </a:spcAft>
              <a:buNone/>
            </a:pPr>
            <a:r>
              <a:rPr lang="en" sz="2100" i="1">
                <a:solidFill>
                  <a:srgbClr val="14171A"/>
                </a:solidFill>
                <a:highlight>
                  <a:srgbClr val="FFFFFF"/>
                </a:highlight>
                <a:latin typeface="Roboto"/>
                <a:ea typeface="Roboto"/>
                <a:cs typeface="Roboto"/>
                <a:sym typeface="Roboto"/>
              </a:rPr>
              <a:t>Use limitation; you only use the data for the purpose you collected it.</a:t>
            </a:r>
            <a:endParaRPr sz="2100" i="1">
              <a:solidFill>
                <a:srgbClr val="14171A"/>
              </a:solidFill>
              <a:highlight>
                <a:srgbClr val="FFFFFF"/>
              </a:highlight>
              <a:latin typeface="Roboto"/>
              <a:ea typeface="Roboto"/>
              <a:cs typeface="Roboto"/>
              <a:sym typeface="Roboto"/>
            </a:endParaRPr>
          </a:p>
          <a:p>
            <a:pPr marL="0" lvl="0" indent="0" algn="l" rtl="0">
              <a:spcBef>
                <a:spcPts val="0"/>
              </a:spcBef>
              <a:spcAft>
                <a:spcPts val="0"/>
              </a:spcAft>
              <a:buNone/>
            </a:pPr>
            <a:br>
              <a:rPr lang="en" sz="2100" i="1">
                <a:solidFill>
                  <a:srgbClr val="14171A"/>
                </a:solidFill>
                <a:highlight>
                  <a:srgbClr val="FFFFFF"/>
                </a:highlight>
                <a:latin typeface="Roboto"/>
                <a:ea typeface="Roboto"/>
                <a:cs typeface="Roboto"/>
                <a:sym typeface="Roboto"/>
              </a:rPr>
            </a:br>
            <a:r>
              <a:rPr lang="en" sz="2100" i="1">
                <a:solidFill>
                  <a:srgbClr val="14171A"/>
                </a:solidFill>
                <a:highlight>
                  <a:srgbClr val="FFFFFF"/>
                </a:highlight>
                <a:latin typeface="Roboto"/>
                <a:ea typeface="Roboto"/>
                <a:cs typeface="Roboto"/>
                <a:sym typeface="Roboto"/>
              </a:rPr>
              <a:t>In the big data world that's turned on its head. </a:t>
            </a:r>
            <a:endParaRPr sz="2100" i="1">
              <a:solidFill>
                <a:srgbClr val="14171A"/>
              </a:solidFill>
              <a:highlight>
                <a:srgbClr val="FFFFFF"/>
              </a:highlight>
              <a:latin typeface="Roboto"/>
              <a:ea typeface="Roboto"/>
              <a:cs typeface="Roboto"/>
              <a:sym typeface="Roboto"/>
            </a:endParaRPr>
          </a:p>
          <a:p>
            <a:pPr marL="0" lvl="0" indent="0" algn="l" rtl="0">
              <a:spcBef>
                <a:spcPts val="0"/>
              </a:spcBef>
              <a:spcAft>
                <a:spcPts val="0"/>
              </a:spcAft>
              <a:buNone/>
            </a:pPr>
            <a:endParaRPr sz="2100" i="1">
              <a:solidFill>
                <a:srgbClr val="14171A"/>
              </a:solidFill>
              <a:highlight>
                <a:srgbClr val="FFFFFF"/>
              </a:highlight>
              <a:latin typeface="Roboto"/>
              <a:ea typeface="Roboto"/>
              <a:cs typeface="Roboto"/>
              <a:sym typeface="Roboto"/>
            </a:endParaRPr>
          </a:p>
          <a:p>
            <a:pPr marL="0" lvl="0" indent="0" algn="l" rtl="0">
              <a:spcBef>
                <a:spcPts val="0"/>
              </a:spcBef>
              <a:spcAft>
                <a:spcPts val="0"/>
              </a:spcAft>
              <a:buNone/>
            </a:pPr>
            <a:r>
              <a:rPr lang="en" sz="2100" i="1">
                <a:solidFill>
                  <a:srgbClr val="14171A"/>
                </a:solidFill>
                <a:highlight>
                  <a:srgbClr val="FFFFFF"/>
                </a:highlight>
                <a:latin typeface="Roboto"/>
                <a:ea typeface="Roboto"/>
                <a:cs typeface="Roboto"/>
                <a:sym typeface="Roboto"/>
              </a:rPr>
              <a:t>We don't know what we want to use the data for."</a:t>
            </a:r>
            <a:endParaRPr sz="2100" i="1">
              <a:solidFill>
                <a:srgbClr val="14171A"/>
              </a:solidFill>
              <a:highlight>
                <a:srgbClr val="FFFFFF"/>
              </a:highlight>
              <a:latin typeface="Roboto"/>
              <a:ea typeface="Roboto"/>
              <a:cs typeface="Roboto"/>
              <a:sym typeface="Roboto"/>
            </a:endParaRPr>
          </a:p>
        </p:txBody>
      </p:sp>
      <p:pic>
        <p:nvPicPr>
          <p:cNvPr id="312" name="Google Shape;312;p30"/>
          <p:cNvPicPr preferRelativeResize="0"/>
          <p:nvPr/>
        </p:nvPicPr>
        <p:blipFill>
          <a:blip r:embed="rId3">
            <a:alphaModFix/>
          </a:blip>
          <a:stretch>
            <a:fillRect/>
          </a:stretch>
        </p:blipFill>
        <p:spPr>
          <a:xfrm>
            <a:off x="6390749" y="439500"/>
            <a:ext cx="2196300" cy="2928393"/>
          </a:xfrm>
          <a:prstGeom prst="rect">
            <a:avLst/>
          </a:prstGeom>
          <a:noFill/>
          <a:ln>
            <a:noFill/>
          </a:ln>
        </p:spPr>
      </p:pic>
      <p:sp>
        <p:nvSpPr>
          <p:cNvPr id="313" name="Google Shape;313;p30"/>
          <p:cNvSpPr txBox="1"/>
          <p:nvPr/>
        </p:nvSpPr>
        <p:spPr>
          <a:xfrm>
            <a:off x="6390750" y="3529625"/>
            <a:ext cx="2196300" cy="7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Sol Bermann </a:t>
            </a:r>
            <a:br>
              <a:rPr lang="en"/>
            </a:br>
            <a:r>
              <a:rPr lang="en"/>
              <a:t>Chief Privacy Officer </a:t>
            </a:r>
            <a:br>
              <a:rPr lang="en"/>
            </a:br>
            <a:r>
              <a:rPr lang="en"/>
              <a:t>University of Michigan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19" name="Google Shape;319;p31"/>
          <p:cNvSpPr txBox="1">
            <a:spLocks noGrp="1"/>
          </p:cNvSpPr>
          <p:nvPr>
            <p:ph type="subTitle" idx="1"/>
          </p:nvPr>
        </p:nvSpPr>
        <p:spPr>
          <a:xfrm>
            <a:off x="311700" y="1855350"/>
            <a:ext cx="8520600" cy="183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a:p>
          <a:p>
            <a:pPr marL="0" lvl="0" indent="0" algn="ctr" rtl="0">
              <a:spcBef>
                <a:spcPts val="600"/>
              </a:spcBef>
              <a:spcAft>
                <a:spcPts val="0"/>
              </a:spcAft>
              <a:buNone/>
            </a:pPr>
            <a:r>
              <a:rPr lang="en"/>
              <a:t>#privacy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25" name="Google Shape;325;p32"/>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The “real” you</a:t>
            </a:r>
            <a:endParaRPr sz="3600" b="1">
              <a:latin typeface="Barlow"/>
              <a:ea typeface="Barlow"/>
              <a:cs typeface="Barlow"/>
              <a:sym typeface="Barlow"/>
            </a:endParaRPr>
          </a:p>
        </p:txBody>
      </p:sp>
      <p:sp>
        <p:nvSpPr>
          <p:cNvPr id="326" name="Google Shape;326;p32"/>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willingly</a:t>
            </a:r>
            <a:endParaRPr sz="3600"/>
          </a:p>
          <a:p>
            <a:pPr marL="0" lvl="0" indent="0" algn="l" rtl="0">
              <a:spcBef>
                <a:spcPts val="600"/>
              </a:spcBef>
              <a:spcAft>
                <a:spcPts val="0"/>
              </a:spcAft>
              <a:buNone/>
            </a:pPr>
            <a:endParaRPr sz="3600"/>
          </a:p>
        </p:txBody>
      </p:sp>
      <p:sp>
        <p:nvSpPr>
          <p:cNvPr id="328" name="Google Shape;328;p32"/>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29" name="Google Shape;329;p32"/>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30" name="Google Shape;330;p32"/>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31" name="Google Shape;331;p32"/>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332" name="Google Shape;332;p32"/>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33" name="Google Shape;333;p32"/>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334" name="Google Shape;334;p32"/>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41" name="Google Shape;341;p33"/>
          <p:cNvSpPr txBox="1">
            <a:spLocks noGrp="1"/>
          </p:cNvSpPr>
          <p:nvPr>
            <p:ph type="subTitle" idx="1"/>
          </p:nvPr>
        </p:nvSpPr>
        <p:spPr>
          <a:xfrm>
            <a:off x="376543" y="-98182"/>
            <a:ext cx="88800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The “real” you</a:t>
            </a:r>
            <a:endParaRPr sz="3600"/>
          </a:p>
        </p:txBody>
      </p:sp>
      <p:sp>
        <p:nvSpPr>
          <p:cNvPr id="342" name="Google Shape;342;p33"/>
          <p:cNvSpPr/>
          <p:nvPr/>
        </p:nvSpPr>
        <p:spPr>
          <a:xfrm>
            <a:off x="-39800" y="75"/>
            <a:ext cx="3432900" cy="5143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txBox="1">
            <a:spLocks noGrp="1"/>
          </p:cNvSpPr>
          <p:nvPr>
            <p:ph type="subTitle" idx="1"/>
          </p:nvPr>
        </p:nvSpPr>
        <p:spPr>
          <a:xfrm>
            <a:off x="821618" y="532156"/>
            <a:ext cx="83589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latin typeface="Barlow"/>
                <a:ea typeface="Barlow"/>
                <a:cs typeface="Barlow"/>
                <a:sym typeface="Barlow"/>
              </a:rPr>
              <a:t>Data shared willingly</a:t>
            </a:r>
            <a:endParaRPr sz="3600" b="1">
              <a:latin typeface="Barlow"/>
              <a:ea typeface="Barlow"/>
              <a:cs typeface="Barlow"/>
              <a:sym typeface="Barlow"/>
            </a:endParaRPr>
          </a:p>
          <a:p>
            <a:pPr marL="0" lvl="0" indent="0" algn="l" rtl="0">
              <a:spcBef>
                <a:spcPts val="600"/>
              </a:spcBef>
              <a:spcAft>
                <a:spcPts val="0"/>
              </a:spcAft>
              <a:buNone/>
            </a:pPr>
            <a:endParaRPr sz="3600"/>
          </a:p>
        </p:txBody>
      </p:sp>
      <p:sp>
        <p:nvSpPr>
          <p:cNvPr id="344" name="Google Shape;344;p33"/>
          <p:cNvSpPr txBox="1">
            <a:spLocks noGrp="1"/>
          </p:cNvSpPr>
          <p:nvPr>
            <p:ph type="subTitle" idx="1"/>
          </p:nvPr>
        </p:nvSpPr>
        <p:spPr>
          <a:xfrm>
            <a:off x="1254556" y="1162495"/>
            <a:ext cx="7901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grudgingly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45" name="Google Shape;345;p33"/>
          <p:cNvSpPr txBox="1">
            <a:spLocks noGrp="1"/>
          </p:cNvSpPr>
          <p:nvPr>
            <p:ph type="subTitle" idx="1"/>
          </p:nvPr>
        </p:nvSpPr>
        <p:spPr>
          <a:xfrm>
            <a:off x="1671949" y="1792834"/>
            <a:ext cx="75207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unknowingly</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46" name="Google Shape;346;p33"/>
          <p:cNvSpPr txBox="1">
            <a:spLocks noGrp="1"/>
          </p:cNvSpPr>
          <p:nvPr>
            <p:ph type="subTitle" idx="1"/>
          </p:nvPr>
        </p:nvSpPr>
        <p:spPr>
          <a:xfrm>
            <a:off x="2080625" y="2423173"/>
            <a:ext cx="70635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shared illegally </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47" name="Google Shape;347;p33"/>
          <p:cNvSpPr txBox="1">
            <a:spLocks noGrp="1"/>
          </p:cNvSpPr>
          <p:nvPr>
            <p:ph type="subTitle" idx="1"/>
          </p:nvPr>
        </p:nvSpPr>
        <p:spPr>
          <a:xfrm>
            <a:off x="2522280" y="3053511"/>
            <a:ext cx="6682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Your aggregated </a:t>
            </a:r>
            <a:r>
              <a:rPr lang="en" sz="3600">
                <a:solidFill>
                  <a:schemeClr val="dk1"/>
                </a:solidFill>
              </a:rPr>
              <a:t>data</a:t>
            </a:r>
            <a:endParaRPr sz="3600"/>
          </a:p>
          <a:p>
            <a:pPr marL="0" lvl="0" indent="0" algn="l" rtl="0">
              <a:spcBef>
                <a:spcPts val="600"/>
              </a:spcBef>
              <a:spcAft>
                <a:spcPts val="0"/>
              </a:spcAft>
              <a:buNone/>
            </a:pPr>
            <a:endParaRPr sz="3600"/>
          </a:p>
        </p:txBody>
      </p:sp>
      <p:sp>
        <p:nvSpPr>
          <p:cNvPr id="348" name="Google Shape;348;p33"/>
          <p:cNvSpPr txBox="1">
            <a:spLocks noGrp="1"/>
          </p:cNvSpPr>
          <p:nvPr>
            <p:ph type="subTitle" idx="1"/>
          </p:nvPr>
        </p:nvSpPr>
        <p:spPr>
          <a:xfrm>
            <a:off x="2943087" y="3683850"/>
            <a:ext cx="6301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Data about peers</a:t>
            </a:r>
            <a:endParaRPr sz="3600"/>
          </a:p>
          <a:p>
            <a:pPr marL="0" lvl="0" indent="0" algn="l" rtl="0">
              <a:spcBef>
                <a:spcPts val="600"/>
              </a:spcBef>
              <a:spcAft>
                <a:spcPts val="0"/>
              </a:spcAft>
              <a:buNone/>
            </a:pPr>
            <a:endParaRPr sz="3600"/>
          </a:p>
          <a:p>
            <a:pPr marL="0" lvl="0" indent="0" algn="l" rtl="0">
              <a:spcBef>
                <a:spcPts val="600"/>
              </a:spcBef>
              <a:spcAft>
                <a:spcPts val="0"/>
              </a:spcAft>
              <a:buNone/>
            </a:pPr>
            <a:endParaRPr sz="3600"/>
          </a:p>
        </p:txBody>
      </p:sp>
      <p:sp>
        <p:nvSpPr>
          <p:cNvPr id="349" name="Google Shape;349;p33"/>
          <p:cNvSpPr txBox="1">
            <a:spLocks noGrp="1"/>
          </p:cNvSpPr>
          <p:nvPr>
            <p:ph type="subTitle" idx="1"/>
          </p:nvPr>
        </p:nvSpPr>
        <p:spPr>
          <a:xfrm>
            <a:off x="3341162" y="4314189"/>
            <a:ext cx="5827200" cy="73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t>Predictions about you</a:t>
            </a:r>
            <a:endParaRPr sz="3600"/>
          </a:p>
          <a:p>
            <a:pPr marL="0" lvl="0" indent="0" algn="l" rtl="0">
              <a:spcBef>
                <a:spcPts val="600"/>
              </a:spcBef>
              <a:spcAft>
                <a:spcPts val="0"/>
              </a:spcAft>
              <a:buNone/>
            </a:pPr>
            <a:endParaRPr sz="3600"/>
          </a:p>
        </p:txBody>
      </p:sp>
      <p:sp>
        <p:nvSpPr>
          <p:cNvPr id="350" name="Google Shape;350;p33"/>
          <p:cNvSpPr/>
          <p:nvPr/>
        </p:nvSpPr>
        <p:spPr>
          <a:xfrm rot="10800000">
            <a:off x="5297500" y="-4900"/>
            <a:ext cx="3432900" cy="5191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8730400" y="127"/>
            <a:ext cx="4137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6397375" y="194350"/>
            <a:ext cx="1510500" cy="14079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4682900" y="998000"/>
            <a:ext cx="7349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354" name="Google Shape;354;p33"/>
          <p:cNvSpPr txBox="1">
            <a:spLocks noGrp="1"/>
          </p:cNvSpPr>
          <p:nvPr>
            <p:ph type="subTitle" idx="1"/>
          </p:nvPr>
        </p:nvSpPr>
        <p:spPr>
          <a:xfrm>
            <a:off x="6493526" y="339351"/>
            <a:ext cx="1318200" cy="10230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000" b="1">
                <a:latin typeface="Barlow"/>
                <a:ea typeface="Barlow"/>
                <a:cs typeface="Barlow"/>
                <a:sym typeface="Barlow"/>
              </a:rPr>
              <a:t>Social Media</a:t>
            </a:r>
            <a:endParaRPr sz="3000" b="1">
              <a:latin typeface="Barlow"/>
              <a:ea typeface="Barlow"/>
              <a:cs typeface="Barlow"/>
              <a:sym typeface="Barlow"/>
            </a:endParaRPr>
          </a:p>
        </p:txBody>
      </p:sp>
      <p:sp>
        <p:nvSpPr>
          <p:cNvPr id="355" name="Google Shape;355;p33"/>
          <p:cNvSpPr/>
          <p:nvPr/>
        </p:nvSpPr>
        <p:spPr>
          <a:xfrm>
            <a:off x="7163925" y="1819150"/>
            <a:ext cx="1318200" cy="13362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txBox="1">
            <a:spLocks noGrp="1"/>
          </p:cNvSpPr>
          <p:nvPr>
            <p:ph type="subTitle" idx="1"/>
          </p:nvPr>
        </p:nvSpPr>
        <p:spPr>
          <a:xfrm>
            <a:off x="7281975" y="1962662"/>
            <a:ext cx="1082100" cy="10230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b="1">
                <a:latin typeface="Barlow"/>
                <a:ea typeface="Barlow"/>
                <a:cs typeface="Barlow"/>
                <a:sym typeface="Barlow"/>
              </a:rPr>
              <a:t>Posts</a:t>
            </a:r>
            <a:endParaRPr b="1">
              <a:latin typeface="Barlow"/>
              <a:ea typeface="Barlow"/>
              <a:cs typeface="Barlow"/>
              <a:sym typeface="Barlow"/>
            </a:endParaRPr>
          </a:p>
        </p:txBody>
      </p:sp>
      <p:sp>
        <p:nvSpPr>
          <p:cNvPr id="357" name="Google Shape;357;p33"/>
          <p:cNvSpPr/>
          <p:nvPr/>
        </p:nvSpPr>
        <p:spPr>
          <a:xfrm>
            <a:off x="7968200" y="871800"/>
            <a:ext cx="1082100" cy="1023000"/>
          </a:xfrm>
          <a:prstGeom prst="ellipse">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txBox="1">
            <a:spLocks noGrp="1"/>
          </p:cNvSpPr>
          <p:nvPr>
            <p:ph type="subTitle" idx="1"/>
          </p:nvPr>
        </p:nvSpPr>
        <p:spPr>
          <a:xfrm>
            <a:off x="7968200" y="871800"/>
            <a:ext cx="1082100" cy="10230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b="1">
                <a:latin typeface="Barlow"/>
                <a:ea typeface="Barlow"/>
                <a:cs typeface="Barlow"/>
                <a:sym typeface="Barlow"/>
              </a:rPr>
              <a:t>Likes</a:t>
            </a:r>
            <a:endParaRPr b="1">
              <a:latin typeface="Barlow"/>
              <a:ea typeface="Barlow"/>
              <a:cs typeface="Barlow"/>
              <a:sym typeface="Barlow"/>
            </a:endParaRPr>
          </a:p>
        </p:txBody>
      </p:sp>
      <p:sp>
        <p:nvSpPr>
          <p:cNvPr id="359" name="Google Shape;359;p33"/>
          <p:cNvSpPr txBox="1"/>
          <p:nvPr/>
        </p:nvSpPr>
        <p:spPr>
          <a:xfrm>
            <a:off x="0" y="2797175"/>
            <a:ext cx="2080500" cy="23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i="1">
                <a:latin typeface="Barlow"/>
                <a:ea typeface="Barlow"/>
                <a:cs typeface="Barlow"/>
                <a:sym typeface="Barlow"/>
              </a:rPr>
              <a:t>Does availability of data imply consent?</a:t>
            </a:r>
            <a:endParaRPr sz="2800" b="1" i="1">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4"/>
          <p:cNvPicPr preferRelativeResize="0"/>
          <p:nvPr/>
        </p:nvPicPr>
        <p:blipFill rotWithShape="1">
          <a:blip r:embed="rId3">
            <a:alphaModFix/>
          </a:blip>
          <a:srcRect t="21826" b="7376"/>
          <a:stretch/>
        </p:blipFill>
        <p:spPr>
          <a:xfrm>
            <a:off x="1969588" y="0"/>
            <a:ext cx="5204829" cy="514350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1700</Words>
  <Application>Microsoft Macintosh PowerPoint</Application>
  <PresentationFormat>On-screen Show (16:9)</PresentationFormat>
  <Paragraphs>287</Paragraphs>
  <Slides>49</Slides>
  <Notes>49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Calibri</vt:lpstr>
      <vt:lpstr>Barlow Light</vt:lpstr>
      <vt:lpstr>Arial</vt:lpstr>
      <vt:lpstr>Roboto</vt:lpstr>
      <vt:lpstr>Work Sans</vt:lpstr>
      <vt:lpstr>Miriam Libre</vt:lpstr>
      <vt:lpstr>Barlow</vt:lpstr>
      <vt:lpstr>Simple Light</vt:lpstr>
      <vt:lpstr>Roderigo template</vt:lpstr>
      <vt:lpstr>PowerPoint Presentation</vt:lpstr>
      <vt:lpstr>Thinking Critically about Data &amp; Tech</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Individual</vt:lpstr>
      <vt:lpstr>Technological</vt:lpstr>
      <vt:lpstr>PowerPoint Presentation</vt:lpstr>
      <vt:lpstr>Cultural</vt:lpstr>
      <vt:lpstr>PowerPoint Presentation</vt:lpstr>
      <vt:lpstr>Regulatory</vt:lpstr>
      <vt:lpstr>Market</vt:lpstr>
      <vt:lpstr>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 labor market</vt:lpstr>
      <vt:lpstr>... at work</vt:lpstr>
      <vt:lpstr>… in education</vt:lpstr>
      <vt:lpstr>… in Criminal Justice</vt:lpstr>
      <vt:lpstr>PowerPoint Presentation</vt:lpstr>
      <vt:lpstr>PowerPoint Presentation</vt:lpstr>
      <vt:lpstr>… in Migration</vt:lpstr>
      <vt:lpstr>… in Social Services</vt:lpstr>
      <vt:lpstr>… on the street</vt:lpstr>
      <vt:lpstr>… in our Democracy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Mahoney-Nair, Devika Tara (dtn2ep)</cp:lastModifiedBy>
  <cp:revision>1</cp:revision>
  <dcterms:modified xsi:type="dcterms:W3CDTF">2021-06-10T18:30:53Z</dcterms:modified>
</cp:coreProperties>
</file>